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63" r:id="rId4"/>
    <p:sldId id="399" r:id="rId5"/>
    <p:sldId id="258" r:id="rId6"/>
    <p:sldId id="259" r:id="rId7"/>
    <p:sldId id="265" r:id="rId8"/>
    <p:sldId id="263" r:id="rId9"/>
    <p:sldId id="262" r:id="rId10"/>
    <p:sldId id="267" r:id="rId11"/>
    <p:sldId id="260" r:id="rId12"/>
    <p:sldId id="261" r:id="rId13"/>
    <p:sldId id="272" r:id="rId14"/>
    <p:sldId id="271" r:id="rId15"/>
    <p:sldId id="266" r:id="rId16"/>
    <p:sldId id="264" r:id="rId17"/>
    <p:sldId id="269" r:id="rId18"/>
    <p:sldId id="364" r:id="rId19"/>
    <p:sldId id="365" r:id="rId20"/>
    <p:sldId id="338" r:id="rId21"/>
    <p:sldId id="304" r:id="rId22"/>
    <p:sldId id="305" r:id="rId23"/>
    <p:sldId id="306" r:id="rId24"/>
    <p:sldId id="307" r:id="rId25"/>
    <p:sldId id="308" r:id="rId26"/>
    <p:sldId id="309" r:id="rId27"/>
    <p:sldId id="310" r:id="rId28"/>
    <p:sldId id="311" r:id="rId29"/>
    <p:sldId id="312" r:id="rId30"/>
    <p:sldId id="324" r:id="rId31"/>
    <p:sldId id="325" r:id="rId32"/>
    <p:sldId id="366" r:id="rId33"/>
    <p:sldId id="369" r:id="rId34"/>
    <p:sldId id="367" r:id="rId35"/>
    <p:sldId id="370" r:id="rId36"/>
    <p:sldId id="371" r:id="rId37"/>
    <p:sldId id="372" r:id="rId38"/>
    <p:sldId id="380" r:id="rId39"/>
    <p:sldId id="386" r:id="rId40"/>
    <p:sldId id="373" r:id="rId41"/>
    <p:sldId id="392" r:id="rId42"/>
    <p:sldId id="393" r:id="rId43"/>
    <p:sldId id="400" r:id="rId44"/>
    <p:sldId id="401" r:id="rId45"/>
    <p:sldId id="402" r:id="rId46"/>
    <p:sldId id="403" r:id="rId47"/>
    <p:sldId id="404" r:id="rId48"/>
    <p:sldId id="405" r:id="rId49"/>
    <p:sldId id="406" r:id="rId50"/>
    <p:sldId id="407" r:id="rId51"/>
    <p:sldId id="408" r:id="rId52"/>
    <p:sldId id="409" r:id="rId53"/>
    <p:sldId id="410" r:id="rId54"/>
    <p:sldId id="411" r:id="rId55"/>
    <p:sldId id="383" r:id="rId56"/>
    <p:sldId id="384" r:id="rId57"/>
    <p:sldId id="385" r:id="rId58"/>
    <p:sldId id="276" r:id="rId59"/>
    <p:sldId id="331" r:id="rId60"/>
    <p:sldId id="346" r:id="rId61"/>
    <p:sldId id="347" r:id="rId62"/>
    <p:sldId id="348" r:id="rId63"/>
    <p:sldId id="342" r:id="rId64"/>
    <p:sldId id="345" r:id="rId65"/>
    <p:sldId id="344" r:id="rId66"/>
    <p:sldId id="277" r:id="rId67"/>
    <p:sldId id="278" r:id="rId68"/>
    <p:sldId id="279" r:id="rId69"/>
    <p:sldId id="280" r:id="rId70"/>
    <p:sldId id="281" r:id="rId71"/>
    <p:sldId id="285" r:id="rId72"/>
    <p:sldId id="284" r:id="rId73"/>
    <p:sldId id="282" r:id="rId74"/>
    <p:sldId id="394" r:id="rId75"/>
    <p:sldId id="395" r:id="rId76"/>
    <p:sldId id="283" r:id="rId77"/>
    <p:sldId id="335" r:id="rId78"/>
    <p:sldId id="337"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4604" autoAdjust="0"/>
  </p:normalViewPr>
  <p:slideViewPr>
    <p:cSldViewPr snapToGrid="0" snapToObjects="1">
      <p:cViewPr varScale="1">
        <p:scale>
          <a:sx n="96" d="100"/>
          <a:sy n="96" d="100"/>
        </p:scale>
        <p:origin x="1904" y="168"/>
      </p:cViewPr>
      <p:guideLst>
        <p:guide orient="horz" pos="2160"/>
        <p:guide pos="2880"/>
      </p:guideLst>
    </p:cSldViewPr>
  </p:slideViewPr>
  <p:outlineViewPr>
    <p:cViewPr>
      <p:scale>
        <a:sx n="33" d="100"/>
        <a:sy n="33" d="100"/>
      </p:scale>
      <p:origin x="0" y="267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User:Library:Caches:TemporaryItems:Outlook%20Temp:mimetypereportAktationSplun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Mime</a:t>
            </a:r>
            <a:r>
              <a:rPr lang="en-US" baseline="0"/>
              <a:t> Type Disribution Over Known Exploit Examples</a:t>
            </a:r>
            <a:endParaRPr lang="en-US"/>
          </a:p>
        </c:rich>
      </c:tx>
      <c:layout>
        <c:manualLayout>
          <c:xMode val="edge"/>
          <c:yMode val="edge"/>
          <c:x val="0.181591644794401"/>
          <c:y val="0.0509259259259259"/>
        </c:manualLayout>
      </c:layout>
      <c:overlay val="0"/>
    </c:title>
    <c:autoTitleDeleted val="0"/>
    <c:plotArea>
      <c:layout/>
      <c:barChart>
        <c:barDir val="bar"/>
        <c:grouping val="clustered"/>
        <c:varyColors val="0"/>
        <c:ser>
          <c:idx val="0"/>
          <c:order val="0"/>
          <c:tx>
            <c:strRef>
              <c:f>Sheet1!$B$1</c:f>
              <c:strCache>
                <c:ptCount val="1"/>
                <c:pt idx="0">
                  <c:v>Occurrence</c:v>
                </c:pt>
              </c:strCache>
            </c:strRef>
          </c:tx>
          <c:invertIfNegative val="0"/>
          <c:cat>
            <c:strRef>
              <c:f>Sheet1!$A$2:$A$29</c:f>
              <c:strCache>
                <c:ptCount val="28"/>
                <c:pt idx="0">
                  <c:v> application/force-download</c:v>
                </c:pt>
                <c:pt idx="1">
                  <c:v>application/java</c:v>
                </c:pt>
                <c:pt idx="2">
                  <c:v>application/java-archive</c:v>
                </c:pt>
                <c:pt idx="3">
                  <c:v>application/javascript</c:v>
                </c:pt>
                <c:pt idx="4">
                  <c:v>application/octet-stream</c:v>
                </c:pt>
                <c:pt idx="5">
                  <c:v>application/pdf</c:v>
                </c:pt>
                <c:pt idx="6">
                  <c:v>application/vnd.ms-fontobject</c:v>
                </c:pt>
                <c:pt idx="7">
                  <c:v>application/x509-ca-cert</c:v>
                </c:pt>
                <c:pt idx="8">
                  <c:v>application/x-java-archive</c:v>
                </c:pt>
                <c:pt idx="9">
                  <c:v>application/x-java-jnlp-file</c:v>
                </c:pt>
                <c:pt idx="10">
                  <c:v>application/x-javascript</c:v>
                </c:pt>
                <c:pt idx="11">
                  <c:v>application/xml</c:v>
                </c:pt>
                <c:pt idx="12">
                  <c:v>application/x-msdos-program</c:v>
                </c:pt>
                <c:pt idx="13">
                  <c:v>application/x-msdownload</c:v>
                </c:pt>
                <c:pt idx="14">
                  <c:v>application/x-shockwave-flash</c:v>
                </c:pt>
                <c:pt idx="15">
                  <c:v>application/x-silverlight-app</c:v>
                </c:pt>
                <c:pt idx="16">
                  <c:v>image/gif</c:v>
                </c:pt>
                <c:pt idx="17">
                  <c:v>image/jpeg</c:v>
                </c:pt>
                <c:pt idx="18">
                  <c:v>image/png</c:v>
                </c:pt>
                <c:pt idx="19">
                  <c:v>image/svg+xml</c:v>
                </c:pt>
                <c:pt idx="20">
                  <c:v>image/vnd.microsoft.icon</c:v>
                </c:pt>
                <c:pt idx="21">
                  <c:v>image/x-icon</c:v>
                </c:pt>
                <c:pt idx="22">
                  <c:v>octet/stream</c:v>
                </c:pt>
                <c:pt idx="23">
                  <c:v>text/css</c:v>
                </c:pt>
                <c:pt idx="24">
                  <c:v>text/html</c:v>
                </c:pt>
                <c:pt idx="25">
                  <c:v> text/javascript</c:v>
                </c:pt>
                <c:pt idx="26">
                  <c:v> text/plain</c:v>
                </c:pt>
                <c:pt idx="27">
                  <c:v> text/xml</c:v>
                </c:pt>
              </c:strCache>
            </c:strRef>
          </c:cat>
          <c:val>
            <c:numRef>
              <c:f>Sheet1!$B$2:$B$29</c:f>
              <c:numCache>
                <c:formatCode>General</c:formatCode>
                <c:ptCount val="28"/>
                <c:pt idx="0">
                  <c:v>1.0</c:v>
                </c:pt>
                <c:pt idx="1">
                  <c:v>48.0</c:v>
                </c:pt>
                <c:pt idx="2">
                  <c:v>138.0</c:v>
                </c:pt>
                <c:pt idx="3">
                  <c:v>306.0</c:v>
                </c:pt>
                <c:pt idx="4">
                  <c:v>771.0</c:v>
                </c:pt>
                <c:pt idx="5">
                  <c:v>22.0</c:v>
                </c:pt>
                <c:pt idx="6">
                  <c:v>11.0</c:v>
                </c:pt>
                <c:pt idx="7">
                  <c:v>2.0</c:v>
                </c:pt>
                <c:pt idx="8">
                  <c:v>61.0</c:v>
                </c:pt>
                <c:pt idx="9">
                  <c:v>36.0</c:v>
                </c:pt>
                <c:pt idx="10">
                  <c:v>145.0</c:v>
                </c:pt>
                <c:pt idx="11">
                  <c:v>21.0</c:v>
                </c:pt>
                <c:pt idx="12">
                  <c:v>1.0</c:v>
                </c:pt>
                <c:pt idx="13">
                  <c:v>56.0</c:v>
                </c:pt>
                <c:pt idx="14">
                  <c:v>246.0</c:v>
                </c:pt>
                <c:pt idx="15">
                  <c:v>81.0</c:v>
                </c:pt>
                <c:pt idx="16">
                  <c:v>308.0</c:v>
                </c:pt>
                <c:pt idx="17">
                  <c:v>485.0</c:v>
                </c:pt>
                <c:pt idx="18">
                  <c:v>1116.0</c:v>
                </c:pt>
                <c:pt idx="19">
                  <c:v>5.0</c:v>
                </c:pt>
                <c:pt idx="20">
                  <c:v>26.0</c:v>
                </c:pt>
                <c:pt idx="21">
                  <c:v>148.0</c:v>
                </c:pt>
                <c:pt idx="22">
                  <c:v>790.0</c:v>
                </c:pt>
                <c:pt idx="23">
                  <c:v>407.0</c:v>
                </c:pt>
                <c:pt idx="24">
                  <c:v>4697.0</c:v>
                </c:pt>
                <c:pt idx="25">
                  <c:v>685.0</c:v>
                </c:pt>
                <c:pt idx="26">
                  <c:v>161.0</c:v>
                </c:pt>
                <c:pt idx="27">
                  <c:v>105.0</c:v>
                </c:pt>
              </c:numCache>
            </c:numRef>
          </c:val>
        </c:ser>
        <c:dLbls>
          <c:showLegendKey val="0"/>
          <c:showVal val="0"/>
          <c:showCatName val="0"/>
          <c:showSerName val="0"/>
          <c:showPercent val="0"/>
          <c:showBubbleSize val="0"/>
        </c:dLbls>
        <c:gapWidth val="150"/>
        <c:axId val="-426001760"/>
        <c:axId val="-425999440"/>
      </c:barChart>
      <c:catAx>
        <c:axId val="-426001760"/>
        <c:scaling>
          <c:orientation val="minMax"/>
        </c:scaling>
        <c:delete val="0"/>
        <c:axPos val="l"/>
        <c:numFmt formatCode="General" sourceLinked="0"/>
        <c:majorTickMark val="out"/>
        <c:minorTickMark val="none"/>
        <c:tickLblPos val="nextTo"/>
        <c:crossAx val="-425999440"/>
        <c:crosses val="autoZero"/>
        <c:auto val="1"/>
        <c:lblAlgn val="ctr"/>
        <c:lblOffset val="100"/>
        <c:noMultiLvlLbl val="0"/>
      </c:catAx>
      <c:valAx>
        <c:axId val="-425999440"/>
        <c:scaling>
          <c:orientation val="minMax"/>
        </c:scaling>
        <c:delete val="0"/>
        <c:axPos val="b"/>
        <c:majorGridlines/>
        <c:numFmt formatCode="General" sourceLinked="1"/>
        <c:majorTickMark val="out"/>
        <c:minorTickMark val="none"/>
        <c:tickLblPos val="nextTo"/>
        <c:crossAx val="-426001760"/>
        <c:crosses val="autoZero"/>
        <c:crossBetween val="between"/>
      </c:valAx>
    </c:plotArea>
    <c:legend>
      <c:legendPos val="r"/>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E67D3C-0529-1F49-914B-38BFE85E2C1E}" type="datetimeFigureOut">
              <a:rPr lang="en-US" smtClean="0"/>
              <a:t>12/6/17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EE04E1-CDC3-FC49-BECC-5BAAF58D0AF7}" type="slidenum">
              <a:rPr lang="en-US" smtClean="0"/>
              <a:t>‹#›</a:t>
            </a:fld>
            <a:endParaRPr lang="en-US"/>
          </a:p>
        </p:txBody>
      </p:sp>
    </p:spTree>
    <p:extLst>
      <p:ext uri="{BB962C8B-B14F-4D97-AF65-F5344CB8AC3E}">
        <p14:creationId xmlns:p14="http://schemas.microsoft.com/office/powerpoint/2010/main" val="30944735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a:t>
            </a:fld>
            <a:endParaRPr lang="en-US"/>
          </a:p>
        </p:txBody>
      </p:sp>
    </p:spTree>
    <p:extLst>
      <p:ext uri="{BB962C8B-B14F-4D97-AF65-F5344CB8AC3E}">
        <p14:creationId xmlns:p14="http://schemas.microsoft.com/office/powerpoint/2010/main" val="33282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46</a:t>
            </a:fld>
            <a:endParaRPr lang="en-US"/>
          </a:p>
        </p:txBody>
      </p:sp>
    </p:spTree>
    <p:extLst>
      <p:ext uri="{BB962C8B-B14F-4D97-AF65-F5344CB8AC3E}">
        <p14:creationId xmlns:p14="http://schemas.microsoft.com/office/powerpoint/2010/main" val="101915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50</a:t>
            </a:fld>
            <a:endParaRPr lang="en-US"/>
          </a:p>
        </p:txBody>
      </p:sp>
    </p:spTree>
    <p:extLst>
      <p:ext uri="{BB962C8B-B14F-4D97-AF65-F5344CB8AC3E}">
        <p14:creationId xmlns:p14="http://schemas.microsoft.com/office/powerpoint/2010/main" val="56346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60</a:t>
            </a:fld>
            <a:endParaRPr lang="en-US"/>
          </a:p>
        </p:txBody>
      </p:sp>
    </p:spTree>
    <p:extLst>
      <p:ext uri="{BB962C8B-B14F-4D97-AF65-F5344CB8AC3E}">
        <p14:creationId xmlns:p14="http://schemas.microsoft.com/office/powerpoint/2010/main" val="3973746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61</a:t>
            </a:fld>
            <a:endParaRPr lang="en-US"/>
          </a:p>
        </p:txBody>
      </p:sp>
    </p:spTree>
    <p:extLst>
      <p:ext uri="{BB962C8B-B14F-4D97-AF65-F5344CB8AC3E}">
        <p14:creationId xmlns:p14="http://schemas.microsoft.com/office/powerpoint/2010/main" val="397374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63</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78</a:t>
            </a:fld>
            <a:endParaRPr lang="en-US"/>
          </a:p>
        </p:txBody>
      </p:sp>
    </p:spTree>
    <p:extLst>
      <p:ext uri="{BB962C8B-B14F-4D97-AF65-F5344CB8AC3E}">
        <p14:creationId xmlns:p14="http://schemas.microsoft.com/office/powerpoint/2010/main" val="199131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20</a:t>
            </a:fld>
            <a:endParaRPr lang="en-US"/>
          </a:p>
        </p:txBody>
      </p:sp>
    </p:spTree>
    <p:extLst>
      <p:ext uri="{BB962C8B-B14F-4D97-AF65-F5344CB8AC3E}">
        <p14:creationId xmlns:p14="http://schemas.microsoft.com/office/powerpoint/2010/main" val="349919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37</a:t>
            </a:fld>
            <a:endParaRPr lang="en-US"/>
          </a:p>
        </p:txBody>
      </p:sp>
    </p:spTree>
    <p:extLst>
      <p:ext uri="{BB962C8B-B14F-4D97-AF65-F5344CB8AC3E}">
        <p14:creationId xmlns:p14="http://schemas.microsoft.com/office/powerpoint/2010/main" val="253581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40</a:t>
            </a:fld>
            <a:endParaRPr lang="en-US"/>
          </a:p>
        </p:txBody>
      </p:sp>
    </p:spTree>
    <p:extLst>
      <p:ext uri="{BB962C8B-B14F-4D97-AF65-F5344CB8AC3E}">
        <p14:creationId xmlns:p14="http://schemas.microsoft.com/office/powerpoint/2010/main" val="147553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41</a:t>
            </a:fld>
            <a:endParaRPr lang="en-US"/>
          </a:p>
        </p:txBody>
      </p:sp>
    </p:spTree>
    <p:extLst>
      <p:ext uri="{BB962C8B-B14F-4D97-AF65-F5344CB8AC3E}">
        <p14:creationId xmlns:p14="http://schemas.microsoft.com/office/powerpoint/2010/main" val="147553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E04E1-CDC3-FC49-BECC-5BAAF58D0AF7}" type="slidenum">
              <a:rPr lang="en-US" smtClean="0"/>
              <a:t>42</a:t>
            </a:fld>
            <a:endParaRPr lang="en-US"/>
          </a:p>
        </p:txBody>
      </p:sp>
    </p:spTree>
    <p:extLst>
      <p:ext uri="{BB962C8B-B14F-4D97-AF65-F5344CB8AC3E}">
        <p14:creationId xmlns:p14="http://schemas.microsoft.com/office/powerpoint/2010/main" val="147553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43</a:t>
            </a:fld>
            <a:endParaRPr lang="en-US"/>
          </a:p>
        </p:txBody>
      </p:sp>
    </p:spTree>
    <p:extLst>
      <p:ext uri="{BB962C8B-B14F-4D97-AF65-F5344CB8AC3E}">
        <p14:creationId xmlns:p14="http://schemas.microsoft.com/office/powerpoint/2010/main" val="105540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p>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44</a:t>
            </a:fld>
            <a:endParaRPr lang="en-US"/>
          </a:p>
        </p:txBody>
      </p:sp>
    </p:spTree>
    <p:extLst>
      <p:ext uri="{BB962C8B-B14F-4D97-AF65-F5344CB8AC3E}">
        <p14:creationId xmlns:p14="http://schemas.microsoft.com/office/powerpoint/2010/main" val="349664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45</a:t>
            </a:fld>
            <a:endParaRPr lang="en-US"/>
          </a:p>
        </p:txBody>
      </p:sp>
    </p:spTree>
    <p:extLst>
      <p:ext uri="{BB962C8B-B14F-4D97-AF65-F5344CB8AC3E}">
        <p14:creationId xmlns:p14="http://schemas.microsoft.com/office/powerpoint/2010/main" val="57807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258150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1245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1535554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851147359"/>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20880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6ECEA4-EF49-D844-8678-571AF3D8BA32}"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130294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9294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6ECEA4-EF49-D844-8678-571AF3D8BA32}"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200220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6ECEA4-EF49-D844-8678-571AF3D8BA32}"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7870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ECEA4-EF49-D844-8678-571AF3D8BA32}"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3207061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1570913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6ECEA4-EF49-D844-8678-571AF3D8BA32}"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ACDDB-6FBB-1243-BCFA-08C0237F9BE8}" type="slidenum">
              <a:rPr lang="en-US" smtClean="0"/>
              <a:t>‹#›</a:t>
            </a:fld>
            <a:endParaRPr lang="en-US"/>
          </a:p>
        </p:txBody>
      </p:sp>
    </p:spTree>
    <p:extLst>
      <p:ext uri="{BB962C8B-B14F-4D97-AF65-F5344CB8AC3E}">
        <p14:creationId xmlns:p14="http://schemas.microsoft.com/office/powerpoint/2010/main" val="16389316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ECEA4-EF49-D844-8678-571AF3D8BA32}" type="datetimeFigureOut">
              <a:rPr lang="en-US" smtClean="0"/>
              <a:t>12/6/17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ACDDB-6FBB-1243-BCFA-08C0237F9BE8}" type="slidenum">
              <a:rPr lang="en-US" smtClean="0"/>
              <a:t>‹#›</a:t>
            </a:fld>
            <a:endParaRPr lang="en-US"/>
          </a:p>
        </p:txBody>
      </p:sp>
    </p:spTree>
    <p:extLst>
      <p:ext uri="{BB962C8B-B14F-4D97-AF65-F5344CB8AC3E}">
        <p14:creationId xmlns:p14="http://schemas.microsoft.com/office/powerpoint/2010/main" val="2968247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rendmicro.com/vinfo/us/security/definition/ransomwa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ise.ufl.edu/~traynor/papers/scaife-icdcs16.pdf" TargetMode="External"/><Relationship Id="rId3" Type="http://schemas.openxmlformats.org/officeDocument/2006/relationships/hyperlink" Target="https://docs.google.com/spreadsheets/d/1TWS238xacAto-fLKh1n5uTsdijWdCEsGIM0Y0Hvmc5g/pub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eeexplore.ieee.org/xpl/mostRecentIssue.jsp?punumber=683915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ropbox.com/sh/7fo4efxhpenexqp/AADHnRKtL6qdzCdRlPmJpS8Aa/CRIME?dl=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ntagiodump.blogspot.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ka.sourceforge.net/doc.dev/weka/classifiers/trees/RandomForest.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zadeh/aktaion2/tree/blackhat_eu_2017" TargetMode="External"/><Relationship Id="rId4" Type="http://schemas.openxmlformats.org/officeDocument/2006/relationships/hyperlink" Target="https://github.com/jzadeh/aktaion2.git"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jzadeh/aktaion2/tree/blackhat_eu_2017" TargetMode="External"/><Relationship Id="rId4" Type="http://schemas.openxmlformats.org/officeDocument/2006/relationships/hyperlink" Target="https://github.com/jzadeh/aktaion2.git"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tect-respond.blogspot.com/2013/03/the-pyramid-of-pain.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malware-traffic-analysis.net/" TargetMode="External"/><Relationship Id="rId4" Type="http://schemas.openxmlformats.org/officeDocument/2006/relationships/hyperlink" Target="http://contagiodump.blogspot.com/" TargetMode="External"/><Relationship Id="rId1" Type="http://schemas.openxmlformats.org/officeDocument/2006/relationships/slideLayout" Target="../slideLayouts/slideLayout2.xml"/><Relationship Id="rId2" Type="http://schemas.openxmlformats.org/officeDocument/2006/relationships/hyperlink" Target="http://ransomwaretracker.abuse.ch"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jpeg"/></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3.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23.png"/><Relationship Id="rId9" Type="http://schemas.openxmlformats.org/officeDocument/2006/relationships/image" Target="../media/image37.png"/><Relationship Id="rId10"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ndypetrella/spark-notebook" TargetMode="External"/><Relationship Id="rId4" Type="http://schemas.openxmlformats.org/officeDocument/2006/relationships/hyperlink" Target="http://spark.apache.org/" TargetMode="External"/><Relationship Id="rId1" Type="http://schemas.openxmlformats.org/officeDocument/2006/relationships/slideLayout" Target="../slideLayouts/slideLayout2.xml"/><Relationship Id="rId2" Type="http://schemas.openxmlformats.org/officeDocument/2006/relationships/hyperlink" Target="https://github.com/jzadeh/Aktai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1483"/>
            <a:ext cx="7772400" cy="1470025"/>
          </a:xfrm>
        </p:spPr>
        <p:txBody>
          <a:bodyPr>
            <a:normAutofit fontScale="90000"/>
          </a:bodyPr>
          <a:lstStyle/>
          <a:p>
            <a:r>
              <a:rPr lang="en-US" dirty="0" smtClean="0"/>
              <a:t>Signature-less </a:t>
            </a:r>
            <a:r>
              <a:rPr lang="en-US" dirty="0"/>
              <a:t>Threat Detection: Mining </a:t>
            </a:r>
            <a:r>
              <a:rPr lang="en-US" dirty="0" err="1"/>
              <a:t>Microbehaviors</a:t>
            </a:r>
            <a:r>
              <a:rPr lang="en-US" dirty="0"/>
              <a:t> to Detect</a:t>
            </a:r>
            <a:br>
              <a:rPr lang="en-US" dirty="0"/>
            </a:br>
            <a:r>
              <a:rPr lang="en-US" dirty="0"/>
              <a:t>Ransomware </a:t>
            </a:r>
            <a:r>
              <a:rPr lang="en-US" dirty="0" smtClean="0"/>
              <a:t>(Aktaion)</a:t>
            </a:r>
            <a:endParaRPr lang="en-US" dirty="0"/>
          </a:p>
        </p:txBody>
      </p:sp>
      <p:sp>
        <p:nvSpPr>
          <p:cNvPr id="3" name="Subtitle 2"/>
          <p:cNvSpPr>
            <a:spLocks noGrp="1"/>
          </p:cNvSpPr>
          <p:nvPr>
            <p:ph type="subTitle" idx="1"/>
          </p:nvPr>
        </p:nvSpPr>
        <p:spPr>
          <a:xfrm>
            <a:off x="1371600" y="3515208"/>
            <a:ext cx="6400800" cy="1752600"/>
          </a:xfrm>
        </p:spPr>
        <p:txBody>
          <a:bodyPr/>
          <a:lstStyle/>
          <a:p>
            <a:r>
              <a:rPr lang="en-US" i="1" dirty="0" smtClean="0">
                <a:solidFill>
                  <a:schemeClr val="tx1"/>
                </a:solidFill>
              </a:rPr>
              <a:t>Joseph </a:t>
            </a:r>
            <a:r>
              <a:rPr lang="en-US" i="1" dirty="0" err="1" smtClean="0">
                <a:solidFill>
                  <a:schemeClr val="tx1"/>
                </a:solidFill>
              </a:rPr>
              <a:t>Zadeh</a:t>
            </a:r>
            <a:r>
              <a:rPr lang="en-US" i="1" dirty="0" smtClean="0">
                <a:solidFill>
                  <a:schemeClr val="tx1"/>
                </a:solidFill>
              </a:rPr>
              <a:t> @</a:t>
            </a:r>
            <a:r>
              <a:rPr lang="en-US" i="1" dirty="0" err="1" smtClean="0">
                <a:solidFill>
                  <a:schemeClr val="tx1"/>
                </a:solidFill>
              </a:rPr>
              <a:t>josephzadeh</a:t>
            </a:r>
            <a:endParaRPr lang="en-US" i="1" dirty="0" smtClean="0">
              <a:solidFill>
                <a:schemeClr val="tx1"/>
              </a:solidFill>
            </a:endParaRPr>
          </a:p>
          <a:p>
            <a:r>
              <a:rPr lang="en-US" i="1" dirty="0" smtClean="0">
                <a:solidFill>
                  <a:schemeClr val="tx1"/>
                </a:solidFill>
              </a:rPr>
              <a:t>Rod Soto @</a:t>
            </a:r>
            <a:r>
              <a:rPr lang="en-US" i="1" dirty="0" err="1" smtClean="0">
                <a:solidFill>
                  <a:schemeClr val="tx1"/>
                </a:solidFill>
              </a:rPr>
              <a:t>rodsoto</a:t>
            </a:r>
            <a:endParaRPr lang="en-US" i="1" dirty="0" smtClean="0">
              <a:solidFill>
                <a:schemeClr val="tx1"/>
              </a:solidFill>
            </a:endParaRPr>
          </a:p>
        </p:txBody>
      </p:sp>
    </p:spTree>
    <p:extLst>
      <p:ext uri="{BB962C8B-B14F-4D97-AF65-F5344CB8AC3E}">
        <p14:creationId xmlns:p14="http://schemas.microsoft.com/office/powerpoint/2010/main" val="144717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Ransomware IOCs </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modification of </a:t>
            </a:r>
            <a:r>
              <a:rPr lang="en-US" dirty="0" smtClean="0"/>
              <a:t>the </a:t>
            </a:r>
            <a:r>
              <a:rPr lang="en-US" dirty="0"/>
              <a:t>registry keys </a:t>
            </a:r>
            <a:r>
              <a:rPr lang="en-US" dirty="0" smtClean="0"/>
              <a:t>(Most associated with </a:t>
            </a:r>
            <a:r>
              <a:rPr lang="en-US" dirty="0" err="1" smtClean="0"/>
              <a:t>persistance</a:t>
            </a:r>
            <a:r>
              <a:rPr lang="en-US" dirty="0" smtClean="0"/>
              <a:t>. I.E execute after reboot).</a:t>
            </a:r>
          </a:p>
          <a:p>
            <a:r>
              <a:rPr lang="en-US" dirty="0"/>
              <a:t>Renames and  encrypts file extensions of files </a:t>
            </a:r>
            <a:r>
              <a:rPr lang="en-US" dirty="0" smtClean="0"/>
              <a:t>(Targets User’s docs. I.E .doc, </a:t>
            </a:r>
            <a:r>
              <a:rPr lang="en-US" dirty="0" err="1" smtClean="0"/>
              <a:t>xls</a:t>
            </a:r>
            <a:r>
              <a:rPr lang="en-US" dirty="0" smtClean="0"/>
              <a:t>, </a:t>
            </a:r>
            <a:r>
              <a:rPr lang="en-US" dirty="0" err="1" smtClean="0"/>
              <a:t>ppt</a:t>
            </a:r>
            <a:r>
              <a:rPr lang="en-US" dirty="0" smtClean="0"/>
              <a:t>, mp3, wallet). </a:t>
            </a:r>
          </a:p>
          <a:p>
            <a:r>
              <a:rPr lang="en-US" dirty="0"/>
              <a:t>Modifies Master Boot Record to prevent rebooting, usually encrypting it relocating it and placing a replacement. </a:t>
            </a:r>
            <a:endParaRPr lang="en-US" dirty="0" smtClean="0"/>
          </a:p>
          <a:p>
            <a:r>
              <a:rPr lang="en-US" dirty="0"/>
              <a:t>Removal of Volume Snapshot Service files (VSS) or volume shadow files, use for system restoration and backup </a:t>
            </a:r>
            <a:endParaRPr lang="en-US" dirty="0" smtClean="0"/>
          </a:p>
          <a:p>
            <a:r>
              <a:rPr lang="en-US" dirty="0"/>
              <a:t>Encryption of map and unmapped network shares with write permission. </a:t>
            </a:r>
            <a:endParaRPr lang="en-US" dirty="0" smtClean="0"/>
          </a:p>
          <a:p>
            <a:r>
              <a:rPr lang="en-US" dirty="0"/>
              <a:t>Some variants show outbound connection to Command &amp; Control Server (C2). In some cases TOR traffic is observed. Notice that not all variants of </a:t>
            </a:r>
            <a:r>
              <a:rPr lang="en-US" dirty="0" err="1"/>
              <a:t>ransomware</a:t>
            </a:r>
            <a:r>
              <a:rPr lang="en-US" dirty="0"/>
              <a:t> present C2 communications. </a:t>
            </a:r>
            <a:endParaRPr lang="en-US" dirty="0" smtClean="0"/>
          </a:p>
          <a:p>
            <a:r>
              <a:rPr lang="en-US" dirty="0"/>
              <a:t>Use of RSA encryption (2048,9046) </a:t>
            </a:r>
            <a:r>
              <a:rPr lang="en-US" u="sng" dirty="0">
                <a:hlinkClick r:id="rId2"/>
              </a:rPr>
              <a:t>*</a:t>
            </a:r>
            <a:r>
              <a:rPr lang="en-US" dirty="0"/>
              <a:t>, AES encryption algorithm.</a:t>
            </a:r>
            <a:r>
              <a:rPr lang="en-US" dirty="0" smtClean="0">
                <a:effectLst/>
              </a:rPr>
              <a:t> </a:t>
            </a:r>
            <a:endParaRPr lang="en-US" dirty="0"/>
          </a:p>
        </p:txBody>
      </p:sp>
    </p:spTree>
    <p:extLst>
      <p:ext uri="{BB962C8B-B14F-4D97-AF65-F5344CB8AC3E}">
        <p14:creationId xmlns:p14="http://schemas.microsoft.com/office/powerpoint/2010/main" val="3212386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Ransomware and why are victims paying?</a:t>
            </a:r>
            <a:endParaRPr lang="en-US" dirty="0"/>
          </a:p>
        </p:txBody>
      </p:sp>
      <p:pic>
        <p:nvPicPr>
          <p:cNvPr id="4" name="Content Placeholder 3" descr="Screen Shot 2016-07-02 at 2.16.30 PM.jpg"/>
          <p:cNvPicPr>
            <a:picLocks noGrp="1" noChangeAspect="1"/>
          </p:cNvPicPr>
          <p:nvPr>
            <p:ph idx="1"/>
          </p:nvPr>
        </p:nvPicPr>
        <p:blipFill>
          <a:blip r:embed="rId2">
            <a:extLst>
              <a:ext uri="{28A0092B-C50C-407E-A947-70E740481C1C}">
                <a14:useLocalDpi xmlns:a14="http://schemas.microsoft.com/office/drawing/2010/main" val="0"/>
              </a:ext>
            </a:extLst>
          </a:blip>
          <a:srcRect t="3129" b="3129"/>
          <a:stretch>
            <a:fillRect/>
          </a:stretch>
        </p:blipFill>
        <p:spPr>
          <a:xfrm>
            <a:off x="457200" y="1643354"/>
            <a:ext cx="3789947" cy="448280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147" y="1643354"/>
            <a:ext cx="4632158" cy="4439653"/>
          </a:xfrm>
          <a:prstGeom prst="rect">
            <a:avLst/>
          </a:prstGeom>
        </p:spPr>
      </p:pic>
    </p:spTree>
    <p:extLst>
      <p:ext uri="{BB962C8B-B14F-4D97-AF65-F5344CB8AC3E}">
        <p14:creationId xmlns:p14="http://schemas.microsoft.com/office/powerpoint/2010/main" val="58840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Ransomware </a:t>
            </a:r>
            <a:r>
              <a:rPr lang="en-US" dirty="0" err="1"/>
              <a:t>t</a:t>
            </a:r>
            <a:r>
              <a:rPr lang="en-US" dirty="0" err="1" smtClean="0"/>
              <a:t>hreatscape</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Ransomware malware cost $18 million in loses according to FBI. (Each time cost between $200 &amp; 10K). 11.5 Billion by 2019 (Update)</a:t>
            </a:r>
          </a:p>
          <a:p>
            <a:r>
              <a:rPr lang="en-US" sz="2000" dirty="0" smtClean="0"/>
              <a:t>Attacks targeting individuals and organizations, HealthCare &amp; Utilities present a concerning example of real life consequences on human well beings.</a:t>
            </a:r>
          </a:p>
          <a:p>
            <a:r>
              <a:rPr lang="en-US" sz="2000" dirty="0" smtClean="0"/>
              <a:t>Attacks continue increasing due to successful infestation and ransom cash out. </a:t>
            </a:r>
          </a:p>
          <a:p>
            <a:r>
              <a:rPr lang="en-US" sz="2000" dirty="0" smtClean="0"/>
              <a:t>Adversarial shift shows current defense technologies are insufficient. </a:t>
            </a:r>
          </a:p>
          <a:p>
            <a:r>
              <a:rPr lang="en-US" sz="2000" dirty="0" smtClean="0"/>
              <a:t>Crypto </a:t>
            </a:r>
            <a:r>
              <a:rPr lang="en-US" sz="2000" dirty="0" err="1" smtClean="0"/>
              <a:t>ransomware</a:t>
            </a:r>
            <a:r>
              <a:rPr lang="en-US" sz="2000" dirty="0" smtClean="0"/>
              <a:t> payload being used as post exploitation payloads in EK such as Zeus, </a:t>
            </a:r>
            <a:r>
              <a:rPr lang="en-US" sz="2000" dirty="0" err="1" smtClean="0"/>
              <a:t>Drydex</a:t>
            </a:r>
            <a:r>
              <a:rPr lang="en-US" sz="2000" dirty="0" smtClean="0"/>
              <a:t>, Neutrino, etc. </a:t>
            </a:r>
          </a:p>
          <a:p>
            <a:r>
              <a:rPr lang="en-US" sz="2000" dirty="0" smtClean="0"/>
              <a:t>Monetization expanding further (Ransomware as a Service)</a:t>
            </a:r>
          </a:p>
          <a:p>
            <a:r>
              <a:rPr lang="en-US" sz="2000" dirty="0" smtClean="0"/>
              <a:t>Bitcoin/TOR unfortunately an enablers of this modus operandi</a:t>
            </a:r>
          </a:p>
          <a:p>
            <a:r>
              <a:rPr lang="en-US" sz="2000" dirty="0" smtClean="0"/>
              <a:t>In some cases they are used as a SHROUD to cover destructive targeted </a:t>
            </a:r>
            <a:r>
              <a:rPr lang="en-US" sz="2000" dirty="0" err="1" smtClean="0"/>
              <a:t>campaings</a:t>
            </a:r>
            <a:r>
              <a:rPr lang="en-US" sz="2000" dirty="0" smtClean="0"/>
              <a:t> (</a:t>
            </a:r>
            <a:r>
              <a:rPr lang="en-US" sz="2000" dirty="0" err="1" smtClean="0"/>
              <a:t>NotPetya</a:t>
            </a:r>
            <a:r>
              <a:rPr lang="en-US" sz="2000" dirty="0" smtClean="0"/>
              <a:t>, </a:t>
            </a:r>
            <a:r>
              <a:rPr lang="en-US" sz="2000" dirty="0" err="1" smtClean="0"/>
              <a:t>BadRabbit</a:t>
            </a:r>
            <a:r>
              <a:rPr lang="en-US" sz="2000" dirty="0" smtClean="0"/>
              <a:t>)</a:t>
            </a:r>
          </a:p>
          <a:p>
            <a:endParaRPr lang="en-US" sz="2000" dirty="0" smtClean="0"/>
          </a:p>
          <a:p>
            <a:pPr marL="0" indent="0">
              <a:buNone/>
            </a:pPr>
            <a:endParaRPr lang="en-US" sz="2000" dirty="0" smtClean="0"/>
          </a:p>
          <a:p>
            <a:endParaRPr lang="en-US" sz="2000" dirty="0"/>
          </a:p>
        </p:txBody>
      </p:sp>
    </p:spTree>
    <p:extLst>
      <p:ext uri="{BB962C8B-B14F-4D97-AF65-F5344CB8AC3E}">
        <p14:creationId xmlns:p14="http://schemas.microsoft.com/office/powerpoint/2010/main" val="166388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unfortunately a crime enabler</a:t>
            </a:r>
            <a:endParaRPr lang="en-US" dirty="0"/>
          </a:p>
        </p:txBody>
      </p:sp>
      <p:pic>
        <p:nvPicPr>
          <p:cNvPr id="4" name="Picture 3" descr="Screen Shot 2016-07-02 at 3.25.47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417638"/>
            <a:ext cx="8509000" cy="5148262"/>
          </a:xfrm>
          <a:prstGeom prst="rect">
            <a:avLst/>
          </a:prstGeom>
        </p:spPr>
      </p:pic>
    </p:spTree>
    <p:extLst>
      <p:ext uri="{BB962C8B-B14F-4D97-AF65-F5344CB8AC3E}">
        <p14:creationId xmlns:p14="http://schemas.microsoft.com/office/powerpoint/2010/main" val="958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Ransomware as service</a:t>
            </a:r>
            <a:br>
              <a:rPr lang="en-US" dirty="0" smtClean="0"/>
            </a:br>
            <a:r>
              <a:rPr lang="en-US" dirty="0" smtClean="0"/>
              <a:t>Underground crime ecosystem</a:t>
            </a:r>
            <a:endParaRPr lang="en-US" dirty="0"/>
          </a:p>
        </p:txBody>
      </p:sp>
      <p:pic>
        <p:nvPicPr>
          <p:cNvPr id="4" name="Picture 3" descr="Screen Shot 2016-07-02 at 3.19.02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4" y="1417638"/>
            <a:ext cx="8854785" cy="5105507"/>
          </a:xfrm>
          <a:prstGeom prst="rect">
            <a:avLst/>
          </a:prstGeom>
        </p:spPr>
      </p:pic>
    </p:spTree>
    <p:extLst>
      <p:ext uri="{BB962C8B-B14F-4D97-AF65-F5344CB8AC3E}">
        <p14:creationId xmlns:p14="http://schemas.microsoft.com/office/powerpoint/2010/main" val="1674054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t>
            </a:r>
            <a:r>
              <a:rPr lang="en-US" dirty="0" err="1" smtClean="0"/>
              <a:t>Bitcoin</a:t>
            </a:r>
            <a:r>
              <a:rPr lang="en-US" dirty="0" smtClean="0"/>
              <a:t>?</a:t>
            </a:r>
            <a:endParaRPr lang="en-US" dirty="0"/>
          </a:p>
        </p:txBody>
      </p:sp>
      <p:pic>
        <p:nvPicPr>
          <p:cNvPr id="5" name="Picture 4" descr="Screen Shot 2016-07-02 at 3.08.30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79" y="1565555"/>
            <a:ext cx="8095322" cy="4922800"/>
          </a:xfrm>
          <a:prstGeom prst="rect">
            <a:avLst/>
          </a:prstGeom>
        </p:spPr>
      </p:pic>
    </p:spTree>
    <p:extLst>
      <p:ext uri="{BB962C8B-B14F-4D97-AF65-F5344CB8AC3E}">
        <p14:creationId xmlns:p14="http://schemas.microsoft.com/office/powerpoint/2010/main" val="11516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Bitcoin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Provides a level of anonymity in transactions</a:t>
            </a:r>
          </a:p>
          <a:p>
            <a:pPr lvl="0"/>
            <a:r>
              <a:rPr lang="en-US" dirty="0"/>
              <a:t>Acceptance worldwide with relative value higher than mainstream fiat currencies</a:t>
            </a:r>
          </a:p>
          <a:p>
            <a:pPr lvl="0"/>
            <a:r>
              <a:rPr lang="en-US" dirty="0" smtClean="0"/>
              <a:t> </a:t>
            </a:r>
            <a:r>
              <a:rPr lang="en-US" dirty="0" err="1"/>
              <a:t>Bitcoin</a:t>
            </a:r>
            <a:r>
              <a:rPr lang="en-US" dirty="0"/>
              <a:t> is not subjected to the controls and regulations of fiat currencies allowing malicious actors to exchange and transfer with practically no oversight from government or international regulatory body. </a:t>
            </a:r>
            <a:endParaRPr lang="en-US" dirty="0" smtClean="0"/>
          </a:p>
          <a:p>
            <a:r>
              <a:rPr lang="en-US" dirty="0" err="1"/>
              <a:t>Bitcoin</a:t>
            </a:r>
            <a:r>
              <a:rPr lang="en-US" dirty="0"/>
              <a:t> allows transfers of currency value much higher than using other traditional crime related schemes such as prepaid cards or </a:t>
            </a:r>
            <a:r>
              <a:rPr lang="en-US" dirty="0" err="1"/>
              <a:t>Moneypak</a:t>
            </a:r>
            <a:r>
              <a:rPr lang="en-US" dirty="0"/>
              <a:t>. </a:t>
            </a:r>
          </a:p>
          <a:p>
            <a:pPr lvl="0"/>
            <a:endParaRPr lang="en-US" dirty="0"/>
          </a:p>
          <a:p>
            <a:endParaRPr lang="en-US" dirty="0"/>
          </a:p>
        </p:txBody>
      </p:sp>
    </p:spTree>
    <p:extLst>
      <p:ext uri="{BB962C8B-B14F-4D97-AF65-F5344CB8AC3E}">
        <p14:creationId xmlns:p14="http://schemas.microsoft.com/office/powerpoint/2010/main" val="379125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a:t>
            </a:r>
            <a:endParaRPr lang="en-US" dirty="0"/>
          </a:p>
        </p:txBody>
      </p:sp>
      <p:sp>
        <p:nvSpPr>
          <p:cNvPr id="3" name="Content Placeholder 2"/>
          <p:cNvSpPr>
            <a:spLocks noGrp="1"/>
          </p:cNvSpPr>
          <p:nvPr>
            <p:ph idx="1"/>
          </p:nvPr>
        </p:nvSpPr>
        <p:spPr/>
        <p:txBody>
          <a:bodyPr>
            <a:normAutofit lnSpcReduction="10000"/>
          </a:bodyPr>
          <a:lstStyle/>
          <a:p>
            <a:r>
              <a:rPr lang="en-US" dirty="0" smtClean="0"/>
              <a:t>In many </a:t>
            </a:r>
            <a:r>
              <a:rPr lang="en-US" dirty="0" err="1"/>
              <a:t>ransomware</a:t>
            </a:r>
            <a:r>
              <a:rPr lang="en-US" dirty="0"/>
              <a:t> </a:t>
            </a:r>
            <a:r>
              <a:rPr lang="en-US" dirty="0" smtClean="0"/>
              <a:t>attacks, it is usual to observe instructions </a:t>
            </a:r>
            <a:r>
              <a:rPr lang="en-US" dirty="0"/>
              <a:t>to victims on how to access the TOR network</a:t>
            </a:r>
            <a:r>
              <a:rPr lang="en-US" dirty="0" smtClean="0">
                <a:effectLst/>
              </a:rPr>
              <a:t> for further negotiations. </a:t>
            </a:r>
          </a:p>
          <a:p>
            <a:r>
              <a:rPr lang="en-US" dirty="0" smtClean="0"/>
              <a:t>TOR used as covert channel as well for some C2 and exploitation operations. </a:t>
            </a:r>
          </a:p>
          <a:p>
            <a:r>
              <a:rPr lang="en-US" dirty="0"/>
              <a:t>The combination of the use of TOR network with covert communications using SSL, makes it even more difficult to detect infected hosts. </a:t>
            </a:r>
          </a:p>
          <a:p>
            <a:endParaRPr lang="en-US" dirty="0"/>
          </a:p>
        </p:txBody>
      </p:sp>
    </p:spTree>
    <p:extLst>
      <p:ext uri="{BB962C8B-B14F-4D97-AF65-F5344CB8AC3E}">
        <p14:creationId xmlns:p14="http://schemas.microsoft.com/office/powerpoint/2010/main" val="78082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Guerrilla Machine Learning for Cybersecurity</a:t>
            </a:r>
          </a:p>
        </p:txBody>
      </p:sp>
    </p:spTree>
    <p:extLst>
      <p:ext uri="{BB962C8B-B14F-4D97-AF65-F5344CB8AC3E}">
        <p14:creationId xmlns:p14="http://schemas.microsoft.com/office/powerpoint/2010/main" val="128138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Guerrilla Machine Learning for </a:t>
            </a:r>
            <a:r>
              <a:rPr lang="en-US" dirty="0"/>
              <a:t>C</a:t>
            </a:r>
            <a:r>
              <a:rPr lang="en-US" dirty="0" smtClean="0"/>
              <a:t>ybersecurity</a:t>
            </a:r>
            <a:endParaRPr lang="en-US" dirty="0"/>
          </a:p>
        </p:txBody>
      </p:sp>
      <p:sp>
        <p:nvSpPr>
          <p:cNvPr id="3" name="Content Placeholder 2"/>
          <p:cNvSpPr>
            <a:spLocks noGrp="1"/>
          </p:cNvSpPr>
          <p:nvPr>
            <p:ph idx="1"/>
          </p:nvPr>
        </p:nvSpPr>
        <p:spPr/>
        <p:txBody>
          <a:bodyPr/>
          <a:lstStyle/>
          <a:p>
            <a:r>
              <a:rPr lang="en-US" dirty="0" smtClean="0"/>
              <a:t>Machine Learning in the security problem space should be used very carefully (in some sense it should be looked at like computer driven optimization for a manual security workflow)</a:t>
            </a:r>
          </a:p>
          <a:p>
            <a:r>
              <a:rPr lang="en-US" dirty="0" smtClean="0"/>
              <a:t>Need to be able to “express” the right kind of inputs in easy to use framework</a:t>
            </a:r>
            <a:endParaRPr lang="en-US" dirty="0"/>
          </a:p>
        </p:txBody>
      </p:sp>
    </p:spTree>
    <p:extLst>
      <p:ext uri="{BB962C8B-B14F-4D97-AF65-F5344CB8AC3E}">
        <p14:creationId xmlns:p14="http://schemas.microsoft.com/office/powerpoint/2010/main" val="167197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Whoami</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Rod Soto</a:t>
            </a:r>
          </a:p>
          <a:p>
            <a:pPr lvl="1"/>
            <a:r>
              <a:rPr lang="en-US" dirty="0" smtClean="0"/>
              <a:t>Director of Research at JASK.AI, former SPLUNK, AKAMAI, </a:t>
            </a:r>
            <a:r>
              <a:rPr lang="en-US" dirty="0" err="1" smtClean="0"/>
              <a:t>Prolexic</a:t>
            </a:r>
            <a:r>
              <a:rPr lang="en-US" dirty="0" smtClean="0"/>
              <a:t> </a:t>
            </a:r>
            <a:r>
              <a:rPr lang="en-US" dirty="0" err="1" smtClean="0"/>
              <a:t>PLXSert</a:t>
            </a:r>
            <a:r>
              <a:rPr lang="en-US" dirty="0" smtClean="0"/>
              <a:t> Principal Researcher. Like to break things, p0wn botnets and play CTFs. </a:t>
            </a:r>
          </a:p>
          <a:p>
            <a:r>
              <a:rPr lang="en-US" dirty="0" smtClean="0"/>
              <a:t>Joseph </a:t>
            </a:r>
            <a:r>
              <a:rPr lang="en-US" dirty="0" err="1" smtClean="0"/>
              <a:t>Zadeh</a:t>
            </a:r>
            <a:endParaRPr lang="en-US" dirty="0" smtClean="0"/>
          </a:p>
          <a:p>
            <a:pPr lvl="1"/>
            <a:r>
              <a:rPr lang="en-US" dirty="0" smtClean="0"/>
              <a:t>Data Scientist at JASK.AI, building behavioral intrusion detection technologies at scale.  Enjoy working on defense projects that combine security, artificial intelligence and distributed systems</a:t>
            </a:r>
            <a:endParaRPr lang="en-US" dirty="0"/>
          </a:p>
          <a:p>
            <a:r>
              <a:rPr lang="en-US" dirty="0" smtClean="0"/>
              <a:t>Aktaion Current Project </a:t>
            </a:r>
            <a:r>
              <a:rPr lang="en-US" dirty="0"/>
              <a:t>Home Page: </a:t>
            </a:r>
            <a:endParaRPr lang="en-US" dirty="0" smtClean="0"/>
          </a:p>
          <a:p>
            <a:pPr marL="457200" lvl="1" indent="0">
              <a:buNone/>
            </a:pPr>
            <a:r>
              <a:rPr lang="en-US" dirty="0"/>
              <a:t>https://</a:t>
            </a:r>
            <a:r>
              <a:rPr lang="en-US" dirty="0" err="1"/>
              <a:t>github.com</a:t>
            </a:r>
            <a:r>
              <a:rPr lang="en-US" dirty="0"/>
              <a:t>/</a:t>
            </a:r>
            <a:r>
              <a:rPr lang="en-US" dirty="0" err="1"/>
              <a:t>jzadeh</a:t>
            </a:r>
            <a:r>
              <a:rPr lang="en-US" dirty="0"/>
              <a:t>/Aktaion</a:t>
            </a:r>
          </a:p>
        </p:txBody>
      </p:sp>
    </p:spTree>
    <p:extLst>
      <p:ext uri="{BB962C8B-B14F-4D97-AF65-F5344CB8AC3E}">
        <p14:creationId xmlns:p14="http://schemas.microsoft.com/office/powerpoint/2010/main" val="170848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Sequential Behaviors: Exploit Delivery</a:t>
            </a:r>
            <a:endParaRPr lang="en-US" dirty="0"/>
          </a:p>
        </p:txBody>
      </p:sp>
      <p:sp>
        <p:nvSpPr>
          <p:cNvPr id="4" name="TextBox 3"/>
          <p:cNvSpPr txBox="1"/>
          <p:nvPr/>
        </p:nvSpPr>
        <p:spPr>
          <a:xfrm>
            <a:off x="558874" y="1553038"/>
            <a:ext cx="8127926" cy="455509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a:t>
            </a:r>
            <a:r>
              <a:rPr lang="en-US" sz="1200" dirty="0" err="1"/>
              <a:t>Nico</a:t>
            </a:r>
            <a:r>
              <a:rPr lang="en-US" sz="1200" dirty="0"/>
              <a:t> </a:t>
            </a:r>
            <a:r>
              <a:rPr lang="en-US" sz="1200" dirty="0" err="1"/>
              <a:t>Rosberg</a:t>
            </a:r>
            <a:r>
              <a:rPr lang="en-US" sz="1200" dirty="0"/>
              <a:t>" 192.168.122.177 69.162.78.253 1500 200 TCP_HIT "</a:t>
            </a:r>
            <a:r>
              <a:rPr lang="en-US" sz="1200" b="1" dirty="0">
                <a:solidFill>
                  <a:srgbClr val="FF0000"/>
                </a:solidFill>
              </a:rPr>
              <a:t>GET http://</a:t>
            </a:r>
            <a:r>
              <a:rPr lang="en-US" sz="1200" b="1" dirty="0" err="1">
                <a:solidFill>
                  <a:srgbClr val="FF0000"/>
                </a:solidFill>
              </a:rPr>
              <a:t>forbes.com</a:t>
            </a:r>
            <a:r>
              <a:rPr lang="en-US" sz="1200" b="1" dirty="0">
                <a:solidFill>
                  <a:srgbClr val="FF0000"/>
                </a:solidFill>
              </a:rPr>
              <a:t>/gels-contrariness-domain-</a:t>
            </a:r>
            <a:r>
              <a:rPr lang="en-US" sz="1200" b="1" dirty="0" err="1">
                <a:solidFill>
                  <a:srgbClr val="FF0000"/>
                </a:solidFill>
              </a:rPr>
              <a:t>punchable</a:t>
            </a:r>
            <a:r>
              <a:rPr lang="en-US" sz="1200" b="1" dirty="0">
                <a:solidFill>
                  <a:srgbClr val="FF0000"/>
                </a:solidFill>
              </a:rPr>
              <a:t>/1.html/548828415920276748</a:t>
            </a:r>
            <a:r>
              <a:rPr lang="en-US" sz="1200" dirty="0"/>
              <a:t> HTTP/1.1" "Internet Services" "low risk" "</a:t>
            </a:r>
            <a:r>
              <a:rPr lang="en-US" sz="1200" b="1" dirty="0">
                <a:solidFill>
                  <a:srgbClr val="FF0000"/>
                </a:solidFill>
              </a:rPr>
              <a:t>text/html</a:t>
            </a:r>
            <a:r>
              <a:rPr lang="en-US" sz="1200" dirty="0"/>
              <a:t>"</a:t>
            </a:r>
            <a:r>
              <a:rPr lang="en-US" sz="1200" b="1" dirty="0"/>
              <a:t> </a:t>
            </a:r>
            <a:r>
              <a:rPr lang="en-US" sz="1200" dirty="0"/>
              <a:t>604 142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a:t>
            </a:r>
            <a:r>
              <a:rPr lang="en-US" sz="1200" dirty="0" err="1"/>
              <a:t>Nico</a:t>
            </a:r>
            <a:r>
              <a:rPr lang="en-US" sz="1200" dirty="0"/>
              <a:t> </a:t>
            </a:r>
            <a:r>
              <a:rPr lang="en-US" sz="1200" dirty="0" err="1"/>
              <a:t>Rosberg</a:t>
            </a:r>
            <a:r>
              <a:rPr lang="en-US" sz="1200" dirty="0"/>
              <a:t>" 192.168.122.177 69.162.78.253 1500 200 TCP_HIT "</a:t>
            </a:r>
            <a:r>
              <a:rPr lang="en-US" sz="1200" b="1" dirty="0">
                <a:solidFill>
                  <a:srgbClr val="FF0000"/>
                </a:solidFill>
              </a:rPr>
              <a:t>GET http://</a:t>
            </a:r>
            <a:r>
              <a:rPr lang="en-US" sz="1200" b="1" dirty="0" err="1">
                <a:solidFill>
                  <a:srgbClr val="FF0000"/>
                </a:solidFill>
              </a:rPr>
              <a:t>portcullisesposturen.europartsplus.org</a:t>
            </a:r>
            <a:r>
              <a:rPr lang="en-US" sz="1200" b="1" dirty="0">
                <a:solidFill>
                  <a:srgbClr val="FF0000"/>
                </a:solidFill>
              </a:rPr>
              <a:t>/IMvOBBZKDLqAJYIDe02t5hMMNyzBLN_q4kafJkVNqJVTnTmd</a:t>
            </a:r>
            <a:r>
              <a:rPr lang="en-US" sz="1200" dirty="0"/>
              <a:t> HTTP/1.1" "Internet Services" "low risk" "</a:t>
            </a:r>
            <a:r>
              <a:rPr lang="en-US" sz="1200" b="1" dirty="0">
                <a:solidFill>
                  <a:srgbClr val="FF0000"/>
                </a:solidFill>
              </a:rPr>
              <a:t>application/x-shockwave-flash</a:t>
            </a:r>
            <a:r>
              <a:rPr lang="en-US" sz="1200" dirty="0"/>
              <a:t>" 518 821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a:t>Payload:</a:t>
            </a:r>
            <a:r>
              <a:rPr lang="en-US" sz="1200" dirty="0"/>
              <a:t> [29/Apr/2015:16:52:27 -0700] "</a:t>
            </a:r>
            <a:r>
              <a:rPr lang="en-US" sz="1200" dirty="0" err="1"/>
              <a:t>Nico</a:t>
            </a:r>
            <a:r>
              <a:rPr lang="en-US" sz="1200" dirty="0"/>
              <a:t> </a:t>
            </a:r>
            <a:r>
              <a:rPr lang="en-US" sz="1200" dirty="0" err="1"/>
              <a:t>Rosberg</a:t>
            </a:r>
            <a:r>
              <a:rPr lang="en-US" sz="1200" dirty="0"/>
              <a:t>" 192.168.122.177 69.162.78.253 1500 200 TCP_HIT "</a:t>
            </a:r>
            <a:r>
              <a:rPr lang="en-US" sz="1200" b="1" dirty="0">
                <a:solidFill>
                  <a:srgbClr val="FF0000"/>
                </a:solidFill>
              </a:rPr>
              <a:t>GET http://</a:t>
            </a:r>
            <a:r>
              <a:rPr lang="en-US" sz="1200" b="1" dirty="0" err="1">
                <a:solidFill>
                  <a:srgbClr val="FF0000"/>
                </a:solidFill>
              </a:rPr>
              <a:t>portcullisesposturen.europartsplus.org</a:t>
            </a:r>
            <a:r>
              <a:rPr lang="en-US" sz="1200" b="1" dirty="0">
                <a:solidFill>
                  <a:srgbClr val="FF0000"/>
                </a:solidFill>
              </a:rPr>
              <a:t>/UX7n1YkbNn8FUV6QVtEZLj-p-gLvRKlWEWmz3r7Ug8suRiY_ </a:t>
            </a:r>
            <a:r>
              <a:rPr lang="en-US" sz="1200" dirty="0"/>
              <a:t>HTTP/1.1" "Internet Services" "low risk" "</a:t>
            </a:r>
            <a:r>
              <a:rPr lang="en-US" sz="1200" b="1" dirty="0">
                <a:solidFill>
                  <a:srgbClr val="FF0000"/>
                </a:solidFill>
              </a:rPr>
              <a:t>application/octet-stream</a:t>
            </a:r>
            <a:r>
              <a:rPr lang="en-US" sz="1200" dirty="0"/>
              <a:t>" 136 915 "" "" "-" "0" "" "-”</a:t>
            </a:r>
            <a:br>
              <a:rPr lang="en-US" sz="1200" dirty="0"/>
            </a:br>
            <a:endParaRPr lang="en-US" sz="1200" dirty="0"/>
          </a:p>
          <a:p>
            <a:pPr marL="228600" indent="-228600">
              <a:buFont typeface="+mj-lt"/>
              <a:buAutoNum type="arabicPeriod"/>
            </a:pPr>
            <a:r>
              <a:rPr lang="en-US" sz="1200" b="1" dirty="0" smtClean="0"/>
              <a:t>Command and Control:  </a:t>
            </a:r>
            <a:r>
              <a:rPr lang="en-US" sz="1200" dirty="0">
                <a:solidFill>
                  <a:srgbClr val="000000"/>
                </a:solidFill>
              </a:rPr>
              <a:t>[29/Apr/2015:16:52:33 -0700] "</a:t>
            </a:r>
            <a:r>
              <a:rPr lang="en-US" sz="1200" dirty="0" err="1">
                <a:solidFill>
                  <a:srgbClr val="000000"/>
                </a:solidFill>
              </a:rPr>
              <a:t>Nico</a:t>
            </a:r>
            <a:r>
              <a:rPr lang="en-US" sz="1200" dirty="0">
                <a:solidFill>
                  <a:srgbClr val="000000"/>
                </a:solidFill>
              </a:rPr>
              <a:t> </a:t>
            </a:r>
            <a:r>
              <a:rPr lang="en-US" sz="1200" dirty="0" err="1">
                <a:solidFill>
                  <a:srgbClr val="000000"/>
                </a:solidFill>
              </a:rPr>
              <a:t>Rosberg</a:t>
            </a:r>
            <a:r>
              <a:rPr lang="en-US" sz="1200" dirty="0">
                <a:solidFill>
                  <a:srgbClr val="000000"/>
                </a:solidFill>
              </a:rPr>
              <a:t>" 192.168.122.177 104.28.28.165 1500 200 TCP_HIT "GET </a:t>
            </a:r>
            <a:r>
              <a:rPr lang="en-US" sz="1200" b="1" dirty="0">
                <a:solidFill>
                  <a:srgbClr val="FF0000"/>
                </a:solidFill>
              </a:rPr>
              <a:t>http://dpckd2ftmf7lelsa.jjeyd2u37an30.com/tsdfewr2.php?U3ViamVj49MCZpc182ND0xJmlwPTIxMy4yMjkuODcuMjgmZXhlX3R5cGU9MQ==</a:t>
            </a:r>
            <a:r>
              <a:rPr lang="en-US" sz="1200" dirty="0">
                <a:solidFill>
                  <a:srgbClr val="000000"/>
                </a:solidFill>
              </a:rPr>
              <a:t> HTTP/1.1" "Internet Services" "low risk" "</a:t>
            </a:r>
            <a:r>
              <a:rPr lang="en-US" sz="1200" b="1" dirty="0">
                <a:solidFill>
                  <a:srgbClr val="FF0000"/>
                </a:solidFill>
              </a:rPr>
              <a:t>text/html; charset=UTF-8</a:t>
            </a:r>
            <a:r>
              <a:rPr lang="en-US" sz="1200" dirty="0">
                <a:solidFill>
                  <a:srgbClr val="000000"/>
                </a:solidFill>
              </a:rPr>
              <a:t>" 566 5 "Mozilla/4.0 (compatible; MSIE 8.0; Windows NT 5.1; Trident/4.0; .NET CLR 2.0.50727; .NET CLR 3.0.4506.2152; .NET CLR 3.5.30729)" "" "-" "0" "" "-”</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3990615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10000"/>
          </a:bodyPr>
          <a:lstStyle/>
          <a:p>
            <a:r>
              <a:rPr lang="en-US" dirty="0" smtClean="0"/>
              <a:t>There is a duality between learning and compression </a:t>
            </a:r>
          </a:p>
        </p:txBody>
      </p:sp>
      <p:sp>
        <p:nvSpPr>
          <p:cNvPr id="4" name="TextBox 3"/>
          <p:cNvSpPr txBox="1"/>
          <p:nvPr/>
        </p:nvSpPr>
        <p:spPr>
          <a:xfrm>
            <a:off x="779286" y="4708527"/>
            <a:ext cx="1899478" cy="646331"/>
          </a:xfrm>
          <a:prstGeom prst="rect">
            <a:avLst/>
          </a:prstGeom>
          <a:noFill/>
        </p:spPr>
        <p:txBody>
          <a:bodyPr wrap="square" rtlCol="0">
            <a:spAutoFit/>
          </a:bodyPr>
          <a:lstStyle/>
          <a:p>
            <a:r>
              <a:rPr lang="en-US" dirty="0" smtClean="0"/>
              <a:t>Input Data Total Size = 1 GB</a:t>
            </a:r>
            <a:endParaRPr lang="en-US" dirty="0"/>
          </a:p>
        </p:txBody>
      </p:sp>
      <p:cxnSp>
        <p:nvCxnSpPr>
          <p:cNvPr id="6" name="Straight Arrow Connector 5"/>
          <p:cNvCxnSpPr/>
          <p:nvPr/>
        </p:nvCxnSpPr>
        <p:spPr>
          <a:xfrm>
            <a:off x="2873129" y="3954141"/>
            <a:ext cx="6957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42766" y="4464230"/>
            <a:ext cx="2244034" cy="1477328"/>
          </a:xfrm>
          <a:prstGeom prst="rect">
            <a:avLst/>
          </a:prstGeom>
          <a:noFill/>
        </p:spPr>
        <p:txBody>
          <a:bodyPr wrap="square" rtlCol="0">
            <a:spAutoFit/>
          </a:bodyPr>
          <a:lstStyle/>
          <a:p>
            <a:r>
              <a:rPr lang="en-US" dirty="0" smtClean="0"/>
              <a:t>Learned </a:t>
            </a:r>
            <a:r>
              <a:rPr lang="en-US" dirty="0"/>
              <a:t>o</a:t>
            </a:r>
            <a:r>
              <a:rPr lang="en-US" dirty="0" smtClean="0"/>
              <a:t>utput is a set of “coefficients”</a:t>
            </a:r>
          </a:p>
          <a:p>
            <a:endParaRPr lang="en-US" dirty="0"/>
          </a:p>
          <a:p>
            <a:r>
              <a:rPr lang="en-US" dirty="0" smtClean="0"/>
              <a:t>Total Output </a:t>
            </a:r>
            <a:r>
              <a:rPr lang="en-US" dirty="0"/>
              <a:t>S</a:t>
            </a:r>
            <a:r>
              <a:rPr lang="en-US" dirty="0" smtClean="0"/>
              <a:t>ize =  1K</a:t>
            </a:r>
            <a:endParaRPr lang="en-US" dirty="0"/>
          </a:p>
        </p:txBody>
      </p: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aphicFrame>
        <p:nvGraphicFramePr>
          <p:cNvPr id="16" name="Table 15"/>
          <p:cNvGraphicFramePr>
            <a:graphicFrameLocks noGrp="1"/>
          </p:cNvGraphicFramePr>
          <p:nvPr>
            <p:extLst>
              <p:ext uri="{D42A27DB-BD31-4B8C-83A1-F6EECF244321}">
                <p14:modId xmlns:p14="http://schemas.microsoft.com/office/powerpoint/2010/main" val="578894875"/>
              </p:ext>
            </p:extLst>
          </p:nvPr>
        </p:nvGraphicFramePr>
        <p:xfrm>
          <a:off x="454822" y="3199755"/>
          <a:ext cx="2312688" cy="1691652"/>
        </p:xfrm>
        <a:graphic>
          <a:graphicData uri="http://schemas.openxmlformats.org/drawingml/2006/table">
            <a:tbl>
              <a:tblPr/>
              <a:tblGrid>
                <a:gridCol w="881648"/>
                <a:gridCol w="416440"/>
                <a:gridCol w="530740"/>
                <a:gridCol w="483860"/>
              </a:tblGrid>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Primary Key</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Time</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kern="1200" cap="none" normalizeH="0" baseline="0" dirty="0" err="1" smtClean="0">
                          <a:ln>
                            <a:noFill/>
                          </a:ln>
                          <a:solidFill>
                            <a:schemeClr val="bg1"/>
                          </a:solidFill>
                          <a:effectLst/>
                          <a:latin typeface="Calibri" charset="0"/>
                          <a:ea typeface="ヒラギノ角ゴ ProN W3" charset="-128"/>
                          <a:cs typeface="+mn-cs"/>
                        </a:rPr>
                        <a:t>UserID</a:t>
                      </a:r>
                      <a:endParaRPr kumimoji="0" lang="en-US" sz="1200" b="1" i="0" u="none" strike="noStrike" cap="none" normalizeH="0" baseline="0" dirty="0" smtClean="0">
                        <a:ln>
                          <a:noFill/>
                        </a:ln>
                        <a:solidFill>
                          <a:schemeClr val="bg1"/>
                        </a:solidFill>
                        <a:effectLst/>
                        <a:latin typeface="Calibri" charset="0"/>
                        <a:ea typeface="ヒラギノ角ゴ ProN W3" charset="-128"/>
                      </a:endParaRP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Count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1</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2</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3</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N</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1276586378"/>
              </p:ext>
            </p:extLst>
          </p:nvPr>
        </p:nvGraphicFramePr>
        <p:xfrm>
          <a:off x="6442766" y="3793348"/>
          <a:ext cx="2106712" cy="640080"/>
        </p:xfrm>
        <a:graphic>
          <a:graphicData uri="http://schemas.openxmlformats.org/drawingml/2006/table">
            <a:tbl>
              <a:tblPr bandRow="1">
                <a:tableStyleId>{284E427A-3D55-4303-BF80-6455036E1DE7}</a:tableStyleId>
              </a:tblPr>
              <a:tblGrid>
                <a:gridCol w="420633"/>
                <a:gridCol w="420633"/>
                <a:gridCol w="420633"/>
                <a:gridCol w="424180"/>
                <a:gridCol w="420633"/>
              </a:tblGrid>
              <a:tr h="0">
                <a:tc>
                  <a:txBody>
                    <a:bodyPr/>
                    <a:lstStyle/>
                    <a:p>
                      <a:r>
                        <a:rPr lang="en-US" dirty="0" smtClean="0"/>
                        <a:t>C1</a:t>
                      </a:r>
                      <a:endParaRPr lang="en-US" dirty="0"/>
                    </a:p>
                  </a:txBody>
                  <a:tcPr/>
                </a:tc>
                <a:tc>
                  <a:txBody>
                    <a:bodyPr/>
                    <a:lstStyle/>
                    <a:p>
                      <a:r>
                        <a:rPr lang="en-US" dirty="0" smtClean="0"/>
                        <a:t>C2</a:t>
                      </a:r>
                      <a:endParaRPr lang="en-US" dirty="0"/>
                    </a:p>
                  </a:txBody>
                  <a:tcPr/>
                </a:tc>
                <a:tc>
                  <a:txBody>
                    <a:bodyPr/>
                    <a:lstStyle/>
                    <a:p>
                      <a:r>
                        <a:rPr lang="en-US" dirty="0" smtClean="0"/>
                        <a:t>C3</a:t>
                      </a:r>
                      <a:endParaRPr lang="en-US" dirty="0"/>
                    </a:p>
                  </a:txBody>
                  <a:tcPr/>
                </a:tc>
                <a:tc>
                  <a:txBody>
                    <a:bodyPr/>
                    <a:lstStyle/>
                    <a:p>
                      <a:r>
                        <a:rPr lang="en-US" dirty="0" smtClean="0"/>
                        <a:t>C4</a:t>
                      </a:r>
                      <a:endParaRPr lang="en-US" dirty="0"/>
                    </a:p>
                  </a:txBody>
                  <a:tcPr/>
                </a:tc>
                <a:tc>
                  <a:txBody>
                    <a:bodyPr/>
                    <a:lstStyle/>
                    <a:p>
                      <a:r>
                        <a:rPr lang="en-US" dirty="0" smtClean="0"/>
                        <a:t>C5</a:t>
                      </a:r>
                      <a:endParaRPr lang="en-US" dirty="0"/>
                    </a:p>
                  </a:txBody>
                  <a:tcPr/>
                </a:tc>
              </a:tr>
            </a:tbl>
          </a:graphicData>
        </a:graphic>
      </p:graphicFrame>
    </p:spTree>
    <p:extLst>
      <p:ext uri="{BB962C8B-B14F-4D97-AF65-F5344CB8AC3E}">
        <p14:creationId xmlns:p14="http://schemas.microsoft.com/office/powerpoint/2010/main" val="1982228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a:bodyPr>
          <a:lstStyle/>
          <a:p>
            <a:r>
              <a:rPr lang="en-US" dirty="0" smtClean="0"/>
              <a:t>Example of Linear Regression in R</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3992034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476629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spTree>
    <p:extLst>
      <p:ext uri="{BB962C8B-B14F-4D97-AF65-F5344CB8AC3E}">
        <p14:creationId xmlns:p14="http://schemas.microsoft.com/office/powerpoint/2010/main" val="808920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a:t>The overall input data is reduced in a “compressed form” to use in future predictions </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0" name="Picture 9" descr="Screen Shot 2016-01-11 at 12.30.07 P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095" y="3785810"/>
            <a:ext cx="2648857" cy="374952"/>
          </a:xfrm>
          <a:prstGeom prst="rect">
            <a:avLst/>
          </a:prstGeom>
          <a:ln>
            <a:solidFill>
              <a:srgbClr val="000000"/>
            </a:solidFill>
          </a:ln>
        </p:spPr>
      </p:pic>
    </p:spTree>
    <p:extLst>
      <p:ext uri="{BB962C8B-B14F-4D97-AF65-F5344CB8AC3E}">
        <p14:creationId xmlns:p14="http://schemas.microsoft.com/office/powerpoint/2010/main" val="136508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70000" lnSpcReduction="20000"/>
          </a:bodyPr>
          <a:lstStyle/>
          <a:p>
            <a:r>
              <a:rPr lang="en-US" dirty="0" smtClean="0"/>
              <a:t>This process is extremely brittle in terms of modeling a changing signal or an adversary that changes patterns over time</a:t>
            </a:r>
            <a:endParaRPr lang="en-US"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1542576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70000" lnSpcReduction="20000"/>
          </a:bodyPr>
          <a:lstStyle/>
          <a:p>
            <a:r>
              <a:rPr lang="en-US" dirty="0" smtClean="0"/>
              <a:t>The simple linear model gives us output that separates the </a:t>
            </a:r>
            <a:r>
              <a:rPr lang="en-US" b="1" dirty="0" smtClean="0"/>
              <a:t>Signal</a:t>
            </a:r>
            <a:r>
              <a:rPr lang="en-US" dirty="0" smtClean="0"/>
              <a:t> from the </a:t>
            </a:r>
            <a:r>
              <a:rPr lang="en-US" b="1" dirty="0" smtClean="0"/>
              <a:t>Noise </a:t>
            </a:r>
            <a:r>
              <a:rPr lang="en-US" dirty="0" smtClean="0"/>
              <a:t>(this is not always possible with a model)</a:t>
            </a:r>
            <a:endParaRPr lang="en-US" b="1"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2439583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10000"/>
          </a:bodyPr>
          <a:lstStyle/>
          <a:p>
            <a:r>
              <a:rPr lang="en-US" dirty="0" smtClean="0"/>
              <a:t>Real example of random forest trained on C2 traffic</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MLLib</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Random Forest</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0" name="Picture 9" descr="Screen Shot 2016-01-13 at 1.32.45 AM.jpg"/>
          <p:cNvPicPr>
            <a:picLocks noChangeAspect="1"/>
          </p:cNvPicPr>
          <p:nvPr/>
        </p:nvPicPr>
        <p:blipFill rotWithShape="1">
          <a:blip r:embed="rId4">
            <a:extLst>
              <a:ext uri="{28A0092B-C50C-407E-A947-70E740481C1C}">
                <a14:useLocalDpi xmlns:a14="http://schemas.microsoft.com/office/drawing/2010/main" val="0"/>
              </a:ext>
            </a:extLst>
          </a:blip>
          <a:srcRect t="5879" r="30192"/>
          <a:stretch/>
        </p:blipFill>
        <p:spPr>
          <a:xfrm>
            <a:off x="6305444" y="2286001"/>
            <a:ext cx="2734297" cy="3553982"/>
          </a:xfrm>
          <a:prstGeom prst="rect">
            <a:avLst/>
          </a:prstGeom>
          <a:ln>
            <a:solidFill>
              <a:srgbClr val="000000"/>
            </a:solidFill>
          </a:ln>
        </p:spPr>
      </p:pic>
    </p:spTree>
    <p:extLst>
      <p:ext uri="{BB962C8B-B14F-4D97-AF65-F5344CB8AC3E}">
        <p14:creationId xmlns:p14="http://schemas.microsoft.com/office/powerpoint/2010/main" val="887637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idx="1"/>
          </p:nvPr>
        </p:nvSpPr>
        <p:spPr>
          <a:xfrm>
            <a:off x="457200" y="1600201"/>
            <a:ext cx="8229600" cy="774148"/>
          </a:xfrm>
        </p:spPr>
        <p:txBody>
          <a:bodyPr>
            <a:normAutofit fontScale="85000" lnSpcReduction="20000"/>
          </a:bodyPr>
          <a:lstStyle/>
          <a:p>
            <a:r>
              <a:rPr lang="en-US" dirty="0" smtClean="0"/>
              <a:t>We really “learn” a function we can call in batch or real time</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967329" y="4321031"/>
            <a:ext cx="0" cy="1086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4" name="Picture 13" descr="Screen Shot 2016-01-13 at 11.19.40 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262" y="5596986"/>
            <a:ext cx="8071417" cy="721597"/>
          </a:xfrm>
          <a:prstGeom prst="rect">
            <a:avLst/>
          </a:prstGeom>
          <a:ln>
            <a:solidFill>
              <a:srgbClr val="000000"/>
            </a:solidFill>
          </a:ln>
        </p:spPr>
      </p:pic>
      <p:pic>
        <p:nvPicPr>
          <p:cNvPr id="18" name="Picture 17" descr="Screen Shot 2016-01-13 at 11.25.44 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180" y="3031341"/>
            <a:ext cx="5214230" cy="176984"/>
          </a:xfrm>
          <a:prstGeom prst="rect">
            <a:avLst/>
          </a:prstGeom>
        </p:spPr>
      </p:pic>
      <p:pic>
        <p:nvPicPr>
          <p:cNvPr id="4" name="Picture 3" descr="Screen Shot 2016-01-14 at 8.48.42 PM.jpg"/>
          <p:cNvPicPr>
            <a:picLocks noChangeAspect="1"/>
          </p:cNvPicPr>
          <p:nvPr/>
        </p:nvPicPr>
        <p:blipFill rotWithShape="1">
          <a:blip r:embed="rId6">
            <a:extLst>
              <a:ext uri="{28A0092B-C50C-407E-A947-70E740481C1C}">
                <a14:useLocalDpi xmlns:a14="http://schemas.microsoft.com/office/drawing/2010/main" val="0"/>
              </a:ext>
            </a:extLst>
          </a:blip>
          <a:srcRect t="14188" b="14114"/>
          <a:stretch/>
        </p:blipFill>
        <p:spPr>
          <a:xfrm>
            <a:off x="3689180" y="3777243"/>
            <a:ext cx="5341500" cy="353796"/>
          </a:xfrm>
          <a:prstGeom prst="rect">
            <a:avLst/>
          </a:prstGeom>
        </p:spPr>
      </p:pic>
    </p:spTree>
    <p:extLst>
      <p:ext uri="{BB962C8B-B14F-4D97-AF65-F5344CB8AC3E}">
        <p14:creationId xmlns:p14="http://schemas.microsoft.com/office/powerpoint/2010/main" val="1690330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2732664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to ML: Label Your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47600767"/>
              </p:ext>
            </p:extLst>
          </p:nvPr>
        </p:nvGraphicFramePr>
        <p:xfrm>
          <a:off x="335450" y="3203708"/>
          <a:ext cx="7298663" cy="2652258"/>
        </p:xfrm>
        <a:graphic>
          <a:graphicData uri="http://schemas.openxmlformats.org/drawingml/2006/table">
            <a:tbl>
              <a:tblPr/>
              <a:tblGrid>
                <a:gridCol w="2409759"/>
                <a:gridCol w="775626"/>
                <a:gridCol w="931498"/>
                <a:gridCol w="438778"/>
                <a:gridCol w="1104834"/>
                <a:gridCol w="1004424"/>
                <a:gridCol w="633744"/>
              </a:tblGrid>
              <a:tr h="614357">
                <a:tc>
                  <a:txBody>
                    <a:bodyPr/>
                    <a:lstStyle/>
                    <a:p>
                      <a:pPr algn="ctr" fontAlgn="b"/>
                      <a:r>
                        <a:rPr lang="en-US" sz="1600" b="1" i="0" u="none" strike="noStrike" dirty="0">
                          <a:solidFill>
                            <a:srgbClr val="FFFFFF"/>
                          </a:solidFill>
                          <a:effectLst/>
                          <a:latin typeface="Calibri"/>
                        </a:rPr>
                        <a:t>Domain Name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TotalCnt</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RiskFactor</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AGD</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SessionTime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RefEntropy</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NullUa</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r>
              <a:tr h="209267">
                <a:tc>
                  <a:txBody>
                    <a:bodyPr/>
                    <a:lstStyle/>
                    <a:p>
                      <a:pPr algn="l" fontAlgn="b"/>
                      <a:r>
                        <a:rPr lang="en-US" sz="1600" b="0" dirty="0" smtClean="0"/>
                        <a:t> </a:t>
                      </a:r>
                      <a:r>
                        <a:rPr lang="en-US" sz="1600" b="0" dirty="0" err="1" smtClean="0"/>
                        <a:t>europartsplus.org</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144</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dirty="0" smtClean="0">
                          <a:solidFill>
                            <a:srgbClr val="000000"/>
                          </a:solidFill>
                        </a:rPr>
                        <a:t> jjeyd2u37an30.com</a:t>
                      </a:r>
                      <a:endParaRPr lang="en-US" sz="1600" b="0" i="0" u="none" strike="noStrike" dirty="0">
                        <a:solidFill>
                          <a:srgbClr val="000000"/>
                        </a:solidFill>
                        <a:effectLst/>
                        <a:latin typeface="+mn-lt"/>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6192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5.05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8538">
                <a:tc>
                  <a:txBody>
                    <a:bodyPr/>
                    <a:lstStyle/>
                    <a:p>
                      <a:pPr algn="l" fontAlgn="b"/>
                      <a:r>
                        <a:rPr lang="en-US" sz="1600" b="0" i="0" u="none" strike="noStrike" baseline="0" dirty="0">
                          <a:solidFill>
                            <a:srgbClr val="000000"/>
                          </a:solidFill>
                          <a:effectLst/>
                          <a:latin typeface="Calibri"/>
                        </a:rPr>
                        <a:t> </a:t>
                      </a:r>
                      <a:r>
                        <a:rPr lang="en-US" sz="1600" b="0" i="0" u="none" strike="noStrike" dirty="0" smtClean="0">
                          <a:solidFill>
                            <a:srgbClr val="000000"/>
                          </a:solidFill>
                          <a:effectLst/>
                          <a:latin typeface="Calibri"/>
                        </a:rPr>
                        <a:t>cdn4s.steelhousemedia.com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a:solidFill>
                            <a:srgbClr val="000000"/>
                          </a:solidFill>
                          <a:effectLst/>
                          <a:latin typeface="Calibri"/>
                        </a:rPr>
                        <a:t> go.vidprocess.com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170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a:solidFill>
                            <a:srgbClr val="000000"/>
                          </a:solidFill>
                          <a:effectLst/>
                          <a:latin typeface="Calibri"/>
                        </a:rPr>
                        <a:t> statse.webtrendslive.com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310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67">
                <a:tc>
                  <a:txBody>
                    <a:bodyPr/>
                    <a:lstStyle/>
                    <a:p>
                      <a:pPr algn="l" fontAlgn="b"/>
                      <a:r>
                        <a:rPr lang="en-US" sz="1600" b="0" i="0" u="none" strike="noStrike" dirty="0">
                          <a:solidFill>
                            <a:srgbClr val="000000"/>
                          </a:solidFill>
                          <a:effectLst/>
                          <a:latin typeface="Calibri"/>
                        </a:rPr>
                        <a:t> </a:t>
                      </a:r>
                      <a:r>
                        <a:rPr lang="en-US" sz="1600" b="0" i="0" u="none" strike="noStrike" dirty="0" err="1">
                          <a:solidFill>
                            <a:srgbClr val="000000"/>
                          </a:solidFill>
                          <a:effectLst/>
                          <a:latin typeface="Calibri"/>
                        </a:rPr>
                        <a:t>log.tagcade.com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Content Placeholder 2"/>
          <p:cNvSpPr>
            <a:spLocks noGrp="1"/>
          </p:cNvSpPr>
          <p:nvPr>
            <p:ph idx="1"/>
          </p:nvPr>
        </p:nvSpPr>
        <p:spPr>
          <a:xfrm>
            <a:off x="457200" y="1600200"/>
            <a:ext cx="8229600" cy="4525963"/>
          </a:xfrm>
        </p:spPr>
        <p:txBody>
          <a:bodyPr/>
          <a:lstStyle/>
          <a:p>
            <a:r>
              <a:rPr lang="en-US" dirty="0" smtClean="0"/>
              <a:t>Label output of every investigation in a consistent manner!!!</a:t>
            </a:r>
            <a:endParaRPr lang="en-US" dirty="0"/>
          </a:p>
          <a:p>
            <a:endParaRPr lang="en-US" dirty="0"/>
          </a:p>
        </p:txBody>
      </p:sp>
    </p:spTree>
    <p:extLst>
      <p:ext uri="{BB962C8B-B14F-4D97-AF65-F5344CB8AC3E}">
        <p14:creationId xmlns:p14="http://schemas.microsoft.com/office/powerpoint/2010/main" val="690756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V="1">
            <a:off x="7507586" y="5855969"/>
            <a:ext cx="661329" cy="508886"/>
          </a:xfrm>
          <a:prstGeom prst="straightConnector1">
            <a:avLst/>
          </a:prstGeom>
          <a:ln>
            <a:solidFill>
              <a:srgbClr val="FF0000"/>
            </a:solidFill>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a:bodyPr>
          <a:lstStyle/>
          <a:p>
            <a:r>
              <a:rPr lang="en-US" dirty="0" smtClean="0"/>
              <a:t>Key to ML: Label Your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36780057"/>
              </p:ext>
            </p:extLst>
          </p:nvPr>
        </p:nvGraphicFramePr>
        <p:xfrm>
          <a:off x="335450" y="3203708"/>
          <a:ext cx="8517301" cy="2652258"/>
        </p:xfrm>
        <a:graphic>
          <a:graphicData uri="http://schemas.openxmlformats.org/drawingml/2006/table">
            <a:tbl>
              <a:tblPr/>
              <a:tblGrid>
                <a:gridCol w="2409759"/>
                <a:gridCol w="775626"/>
                <a:gridCol w="931498"/>
                <a:gridCol w="438778"/>
                <a:gridCol w="1104834"/>
                <a:gridCol w="1004424"/>
                <a:gridCol w="633744"/>
                <a:gridCol w="1218638"/>
              </a:tblGrid>
              <a:tr h="614357">
                <a:tc>
                  <a:txBody>
                    <a:bodyPr/>
                    <a:lstStyle/>
                    <a:p>
                      <a:pPr algn="ctr" fontAlgn="b"/>
                      <a:r>
                        <a:rPr lang="en-US" sz="1600" b="1" i="0" u="none" strike="noStrike" dirty="0">
                          <a:solidFill>
                            <a:srgbClr val="FFFFFF"/>
                          </a:solidFill>
                          <a:effectLst/>
                          <a:latin typeface="Calibri"/>
                        </a:rPr>
                        <a:t>Domain Name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TotalCnt</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RiskFactor</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AGD</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SessionTime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RefEntropy</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NullUa</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smtClean="0">
                          <a:solidFill>
                            <a:srgbClr val="FFFFFF"/>
                          </a:solidFill>
                          <a:effectLst/>
                          <a:latin typeface="Calibri"/>
                        </a:rPr>
                        <a:t>Outcome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i="0" u="none" strike="noStrike" dirty="0" err="1">
                          <a:solidFill>
                            <a:srgbClr val="000000"/>
                          </a:solidFill>
                          <a:effectLst/>
                          <a:latin typeface="Calibri"/>
                        </a:rPr>
                        <a:t>yyfaimjmocdu.com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144</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dirty="0" smtClean="0">
                          <a:solidFill>
                            <a:srgbClr val="000000"/>
                          </a:solidFill>
                        </a:rPr>
                        <a:t>jjeyd2u37an30.com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6192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5.05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504D"/>
                    </a:solidFill>
                  </a:tcPr>
                </a:tc>
              </a:tr>
              <a:tr h="288538">
                <a:tc>
                  <a:txBody>
                    <a:bodyPr/>
                    <a:lstStyle/>
                    <a:p>
                      <a:pPr algn="l" fontAlgn="b"/>
                      <a:r>
                        <a:rPr lang="en-US" sz="1600" b="0" i="0" u="none" strike="noStrike">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go.vidprocess.com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170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statse.webtrendslive.com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310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i="0" u="none" strike="noStrike" dirty="0" err="1">
                          <a:solidFill>
                            <a:srgbClr val="000000"/>
                          </a:solidFill>
                          <a:effectLst/>
                          <a:latin typeface="Calibri"/>
                        </a:rPr>
                        <a:t>log.tagcade.com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bl>
          </a:graphicData>
        </a:graphic>
      </p:graphicFrame>
      <p:sp>
        <p:nvSpPr>
          <p:cNvPr id="6" name="Content Placeholder 2"/>
          <p:cNvSpPr>
            <a:spLocks noGrp="1"/>
          </p:cNvSpPr>
          <p:nvPr>
            <p:ph idx="1"/>
          </p:nvPr>
        </p:nvSpPr>
        <p:spPr>
          <a:xfrm>
            <a:off x="457200" y="1600200"/>
            <a:ext cx="8229600" cy="4525963"/>
          </a:xfrm>
        </p:spPr>
        <p:txBody>
          <a:bodyPr/>
          <a:lstStyle/>
          <a:p>
            <a:r>
              <a:rPr lang="en-US" dirty="0" smtClean="0"/>
              <a:t>This is how the algorithms will “learn” from human expertise and help support a common security workflow</a:t>
            </a:r>
            <a:endParaRPr lang="en-US" dirty="0"/>
          </a:p>
          <a:p>
            <a:endParaRPr lang="en-US" dirty="0"/>
          </a:p>
        </p:txBody>
      </p:sp>
      <p:sp>
        <p:nvSpPr>
          <p:cNvPr id="10" name="TextBox 9"/>
          <p:cNvSpPr txBox="1"/>
          <p:nvPr/>
        </p:nvSpPr>
        <p:spPr>
          <a:xfrm>
            <a:off x="2434891" y="5934670"/>
            <a:ext cx="5072695" cy="923330"/>
          </a:xfrm>
          <a:prstGeom prst="rect">
            <a:avLst/>
          </a:prstGeom>
          <a:noFill/>
          <a:ln>
            <a:solidFill>
              <a:schemeClr val="tx1"/>
            </a:solidFill>
          </a:ln>
        </p:spPr>
        <p:txBody>
          <a:bodyPr wrap="square" rtlCol="0">
            <a:spAutoFit/>
          </a:bodyPr>
          <a:lstStyle/>
          <a:p>
            <a:r>
              <a:rPr lang="en-US" dirty="0" smtClean="0"/>
              <a:t>Human Expertise is manually </a:t>
            </a:r>
            <a:r>
              <a:rPr lang="en-US" dirty="0"/>
              <a:t>e</a:t>
            </a:r>
            <a:r>
              <a:rPr lang="en-US" dirty="0" smtClean="0"/>
              <a:t>ncoded into a format computers understand: Sometimes this process is called Labeling or “Truth-</a:t>
            </a:r>
            <a:r>
              <a:rPr lang="en-US" dirty="0" err="1" smtClean="0"/>
              <a:t>ing</a:t>
            </a:r>
            <a:r>
              <a:rPr lang="en-US" dirty="0" smtClean="0"/>
              <a:t>” the data</a:t>
            </a:r>
            <a:endParaRPr lang="en-US" dirty="0"/>
          </a:p>
        </p:txBody>
      </p:sp>
    </p:spTree>
    <p:extLst>
      <p:ext uri="{BB962C8B-B14F-4D97-AF65-F5344CB8AC3E}">
        <p14:creationId xmlns:p14="http://schemas.microsoft.com/office/powerpoint/2010/main" val="970101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Modeling Ransomware Behaviors</a:t>
            </a:r>
            <a:endParaRPr lang="en-US" dirty="0"/>
          </a:p>
        </p:txBody>
      </p:sp>
    </p:spTree>
    <p:extLst>
      <p:ext uri="{BB962C8B-B14F-4D97-AF65-F5344CB8AC3E}">
        <p14:creationId xmlns:p14="http://schemas.microsoft.com/office/powerpoint/2010/main" val="276855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Ransomware Delivery and The Modern Threat Surface</a:t>
            </a:r>
            <a:endParaRPr lang="en-US" dirty="0"/>
          </a:p>
        </p:txBody>
      </p:sp>
      <p:sp>
        <p:nvSpPr>
          <p:cNvPr id="3" name="Content Placeholder 2"/>
          <p:cNvSpPr>
            <a:spLocks noGrp="1"/>
          </p:cNvSpPr>
          <p:nvPr>
            <p:ph idx="1"/>
          </p:nvPr>
        </p:nvSpPr>
        <p:spPr/>
        <p:txBody>
          <a:bodyPr>
            <a:normAutofit/>
          </a:bodyPr>
          <a:lstStyle/>
          <a:p>
            <a:r>
              <a:rPr lang="en-US" dirty="0" smtClean="0"/>
              <a:t>Stages of A Typical Enterprise Campaign</a:t>
            </a:r>
          </a:p>
          <a:p>
            <a:pPr lvl="1"/>
            <a:r>
              <a:rPr lang="en-US" dirty="0" smtClean="0"/>
              <a:t>Phishing Campaign/Watering Hole Established</a:t>
            </a:r>
          </a:p>
          <a:p>
            <a:pPr lvl="1"/>
            <a:r>
              <a:rPr lang="en-US" b="1" dirty="0" smtClean="0">
                <a:solidFill>
                  <a:srgbClr val="FF0000"/>
                </a:solidFill>
              </a:rPr>
              <a:t>Exploitation (Focus Of Aktaion)</a:t>
            </a:r>
          </a:p>
          <a:p>
            <a:pPr lvl="1"/>
            <a:r>
              <a:rPr lang="en-US" dirty="0" smtClean="0"/>
              <a:t>File System Modification (Too Late – Much Of Current Research Focuses Here)</a:t>
            </a:r>
          </a:p>
          <a:p>
            <a:pPr lvl="1"/>
            <a:r>
              <a:rPr lang="en-US" dirty="0" smtClean="0"/>
              <a:t>Ransom Note (DNS IPS Monitoring Can be Helpful Here)</a:t>
            </a:r>
            <a:endParaRPr lang="en-US" dirty="0"/>
          </a:p>
        </p:txBody>
      </p:sp>
    </p:spTree>
    <p:extLst>
      <p:ext uri="{BB962C8B-B14F-4D97-AF65-F5344CB8AC3E}">
        <p14:creationId xmlns:p14="http://schemas.microsoft.com/office/powerpoint/2010/main" val="231974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 Exploit Resources/Research</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a:t>CryptoLock</a:t>
            </a:r>
            <a:r>
              <a:rPr lang="en-US" dirty="0"/>
              <a:t> (and Drop It): Stopping Ransomware Attacks on User Data</a:t>
            </a:r>
          </a:p>
          <a:p>
            <a:pPr lvl="1"/>
            <a:r>
              <a:rPr lang="en-US" u="sng" dirty="0">
                <a:hlinkClick r:id="rId2"/>
              </a:rPr>
              <a:t>http://www.cise.ufl.edu/~traynor/papers/scaife-icdcs16.pdf</a:t>
            </a:r>
            <a:endParaRPr lang="en-US" u="sng" dirty="0"/>
          </a:p>
          <a:p>
            <a:r>
              <a:rPr lang="en-US" dirty="0"/>
              <a:t>Ransomware Overview</a:t>
            </a:r>
          </a:p>
          <a:p>
            <a:pPr lvl="1"/>
            <a:r>
              <a:rPr lang="en-US" dirty="0"/>
              <a:t>This initial list has been composed by Mosh @</a:t>
            </a:r>
            <a:r>
              <a:rPr lang="en-US" dirty="0" err="1"/>
              <a:t>nyxbone</a:t>
            </a:r>
            <a:r>
              <a:rPr lang="en-US" dirty="0"/>
              <a:t> and transformed into this Google Docs format by @cyb3rops (Ransomware Overview is licensed under a Creative Commons Attribution-</a:t>
            </a:r>
            <a:r>
              <a:rPr lang="en-US" dirty="0" err="1"/>
              <a:t>NonCommercial</a:t>
            </a:r>
            <a:r>
              <a:rPr lang="en-US" dirty="0"/>
              <a:t>-</a:t>
            </a:r>
            <a:r>
              <a:rPr lang="en-US" dirty="0" err="1"/>
              <a:t>ShareAlike</a:t>
            </a:r>
            <a:r>
              <a:rPr lang="en-US" dirty="0"/>
              <a:t> 4.0 International License.)</a:t>
            </a:r>
            <a:endParaRPr lang="en-US" u="sng" dirty="0"/>
          </a:p>
          <a:p>
            <a:pPr lvl="1"/>
            <a:r>
              <a:rPr lang="en-US" u="sng" dirty="0">
                <a:hlinkClick r:id="rId3"/>
              </a:rPr>
              <a:t>https://docs.google.com/spreadsheets/d/1TWS238xacAto-fLKh1n5uTsdijWdCEsGIM0Y0Hvmc5g/pubhtml</a:t>
            </a:r>
            <a:endParaRPr lang="en-US" u="sng" dirty="0"/>
          </a:p>
          <a:p>
            <a:r>
              <a:rPr lang="en-US" dirty="0"/>
              <a:t>Something Called </a:t>
            </a:r>
            <a:r>
              <a:rPr lang="en-US" dirty="0" err="1"/>
              <a:t>Cryptowall</a:t>
            </a:r>
            <a:r>
              <a:rPr lang="en-US" dirty="0"/>
              <a:t> prevention kit (now is pay to play it seems)</a:t>
            </a:r>
          </a:p>
          <a:p>
            <a:endParaRPr lang="en-US" dirty="0"/>
          </a:p>
        </p:txBody>
      </p:sp>
    </p:spTree>
    <p:extLst>
      <p:ext uri="{BB962C8B-B14F-4D97-AF65-F5344CB8AC3E}">
        <p14:creationId xmlns:p14="http://schemas.microsoft.com/office/powerpoint/2010/main" val="81147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 </a:t>
            </a:r>
            <a:r>
              <a:rPr lang="en-US" dirty="0" smtClean="0"/>
              <a:t>Research</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Detecting malicious HTTP redirections using trees of user browsing </a:t>
            </a:r>
            <a:r>
              <a:rPr lang="en-US" b="1" dirty="0" smtClean="0"/>
              <a:t>activity, </a:t>
            </a:r>
            <a:r>
              <a:rPr lang="en-US" b="1" dirty="0" err="1"/>
              <a:t>Hesham</a:t>
            </a:r>
            <a:r>
              <a:rPr lang="en-US" b="1" dirty="0"/>
              <a:t> </a:t>
            </a:r>
            <a:r>
              <a:rPr lang="en-US" b="1" dirty="0" err="1" smtClean="0"/>
              <a:t>Mekky</a:t>
            </a:r>
            <a:r>
              <a:rPr lang="en-US" b="1" dirty="0" smtClean="0"/>
              <a:t> et. Al. </a:t>
            </a:r>
            <a:endParaRPr lang="en-US" b="1" dirty="0"/>
          </a:p>
          <a:p>
            <a:pPr lvl="1"/>
            <a:r>
              <a:rPr lang="en-US" dirty="0" smtClean="0"/>
              <a:t>“…We </a:t>
            </a:r>
            <a:r>
              <a:rPr lang="en-US" dirty="0"/>
              <a:t>build per-user chains from passively collected traffic and extract novel statistical features from them, which capture inherent characteristics from malicious redirection cases. Then, we apply a supervised decision tree classifier to identify malicious chains. Using a large ISP dataset, with more than 15K clients, we demonstrate that our methodology is very effective in accurately identifying malicious chains, with recall and precision values over 90% and up to 98</a:t>
            </a:r>
            <a:r>
              <a:rPr lang="en-US" dirty="0" smtClean="0"/>
              <a:t>%”</a:t>
            </a:r>
            <a:endParaRPr lang="en-US" dirty="0"/>
          </a:p>
          <a:p>
            <a:pPr marL="457200" lvl="1" indent="0">
              <a:buNone/>
            </a:pPr>
            <a:r>
              <a:rPr lang="en-US" dirty="0">
                <a:hlinkClick r:id="rId2"/>
              </a:rPr>
              <a:t>IEEE INFOCOM 2014 - IEEE Conference on Computer </a:t>
            </a:r>
            <a:r>
              <a:rPr lang="en-US" dirty="0" smtClean="0">
                <a:hlinkClick r:id="rId2"/>
              </a:rPr>
              <a:t>Communications</a:t>
            </a:r>
            <a:endParaRPr lang="en-US" dirty="0"/>
          </a:p>
        </p:txBody>
      </p:sp>
    </p:spTree>
    <p:extLst>
      <p:ext uri="{BB962C8B-B14F-4D97-AF65-F5344CB8AC3E}">
        <p14:creationId xmlns:p14="http://schemas.microsoft.com/office/powerpoint/2010/main" val="357834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 </a:t>
            </a:r>
            <a:r>
              <a:rPr lang="en-US" dirty="0" smtClean="0"/>
              <a:t>Data</a:t>
            </a:r>
            <a:endParaRPr lang="en-US" dirty="0"/>
          </a:p>
        </p:txBody>
      </p:sp>
      <p:sp>
        <p:nvSpPr>
          <p:cNvPr id="3" name="Content Placeholder 2"/>
          <p:cNvSpPr>
            <a:spLocks noGrp="1"/>
          </p:cNvSpPr>
          <p:nvPr>
            <p:ph idx="1"/>
          </p:nvPr>
        </p:nvSpPr>
        <p:spPr/>
        <p:txBody>
          <a:bodyPr>
            <a:normAutofit/>
          </a:bodyPr>
          <a:lstStyle/>
          <a:p>
            <a:r>
              <a:rPr lang="en-US" dirty="0"/>
              <a:t>386 Labeled Exploit chain examples from </a:t>
            </a:r>
            <a:r>
              <a:rPr lang="en-US" dirty="0" err="1"/>
              <a:t>Contagio</a:t>
            </a:r>
            <a:r>
              <a:rPr lang="en-US" dirty="0"/>
              <a:t> (</a:t>
            </a:r>
            <a:r>
              <a:rPr lang="en-US" dirty="0" err="1"/>
              <a:t>pcap</a:t>
            </a:r>
            <a:r>
              <a:rPr lang="en-US" dirty="0"/>
              <a:t> extracts into a generic proxy format</a:t>
            </a:r>
            <a:r>
              <a:rPr lang="en-US" dirty="0" smtClean="0"/>
              <a:t>)</a:t>
            </a:r>
            <a:endParaRPr lang="en-US" dirty="0"/>
          </a:p>
          <a:p>
            <a:r>
              <a:rPr lang="en-US" b="1" dirty="0" err="1"/>
              <a:t>CRIMEb</a:t>
            </a:r>
            <a:r>
              <a:rPr lang="en-US" b="1" dirty="0"/>
              <a:t> </a:t>
            </a:r>
            <a:r>
              <a:rPr lang="en-US" dirty="0"/>
              <a:t>from </a:t>
            </a:r>
            <a:r>
              <a:rPr lang="en-US" dirty="0" err="1"/>
              <a:t>DeepEnd</a:t>
            </a:r>
            <a:r>
              <a:rPr lang="en-US" dirty="0"/>
              <a:t> Research (</a:t>
            </a:r>
            <a:r>
              <a:rPr lang="en-US" dirty="0" err="1"/>
              <a:t>DeepEnd</a:t>
            </a:r>
            <a:r>
              <a:rPr lang="en-US" dirty="0"/>
              <a:t> Research)</a:t>
            </a:r>
          </a:p>
          <a:p>
            <a:pPr lvl="1"/>
            <a:r>
              <a:rPr lang="en-US" dirty="0">
                <a:hlinkClick r:id="rId2"/>
              </a:rPr>
              <a:t>https://www.dropbox.com/sh/7fo4efxhpenexqp/AADHnRKtL6qdzCdRlPmJpS8Aa/CRIME?dl=0</a:t>
            </a:r>
            <a:endParaRPr lang="en-US" dirty="0"/>
          </a:p>
          <a:p>
            <a:endParaRPr lang="en-US" dirty="0"/>
          </a:p>
        </p:txBody>
      </p:sp>
    </p:spTree>
    <p:extLst>
      <p:ext uri="{BB962C8B-B14F-4D97-AF65-F5344CB8AC3E}">
        <p14:creationId xmlns:p14="http://schemas.microsoft.com/office/powerpoint/2010/main" val="1346043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of Attack</a:t>
            </a:r>
            <a:endParaRPr lang="en-US" dirty="0"/>
          </a:p>
        </p:txBody>
      </p:sp>
      <p:sp>
        <p:nvSpPr>
          <p:cNvPr id="5" name="Text Placeholder 3"/>
          <p:cNvSpPr txBox="1">
            <a:spLocks/>
          </p:cNvSpPr>
          <p:nvPr/>
        </p:nvSpPr>
        <p:spPr>
          <a:xfrm>
            <a:off x="1495562" y="1545512"/>
            <a:ext cx="6400800" cy="4622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mtClean="0"/>
          </a:p>
          <a:p>
            <a:endParaRPr lang="en-US" dirty="0"/>
          </a:p>
        </p:txBody>
      </p:sp>
      <p:sp>
        <p:nvSpPr>
          <p:cNvPr id="6" name="Oval 5"/>
          <p:cNvSpPr/>
          <p:nvPr/>
        </p:nvSpPr>
        <p:spPr>
          <a:xfrm>
            <a:off x="3096758" y="1522919"/>
            <a:ext cx="5076828" cy="5117343"/>
          </a:xfrm>
          <a:prstGeom prst="ellipse">
            <a:avLst/>
          </a:prstGeom>
          <a:no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637606" y="1522919"/>
            <a:ext cx="5076828" cy="5117343"/>
          </a:xfrm>
          <a:prstGeom prst="ellipse">
            <a:avLst/>
          </a:prstGeom>
          <a:no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Placeholder 3"/>
          <p:cNvSpPr txBox="1">
            <a:spLocks/>
          </p:cNvSpPr>
          <p:nvPr/>
        </p:nvSpPr>
        <p:spPr>
          <a:xfrm>
            <a:off x="3596235" y="3006460"/>
            <a:ext cx="1788470" cy="1804821"/>
          </a:xfrm>
          <a:prstGeom prst="rect">
            <a:avLst/>
          </a:prstGeom>
        </p:spPr>
        <p:txBody>
          <a:bodyPr>
            <a:normAutofit/>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Sweet Spot: Exploit Delivery</a:t>
            </a:r>
            <a:endParaRPr lang="en-US" dirty="0"/>
          </a:p>
        </p:txBody>
      </p:sp>
      <p:sp>
        <p:nvSpPr>
          <p:cNvPr id="9" name="Text Placeholder 3"/>
          <p:cNvSpPr txBox="1">
            <a:spLocks/>
          </p:cNvSpPr>
          <p:nvPr/>
        </p:nvSpPr>
        <p:spPr>
          <a:xfrm>
            <a:off x="1365415" y="2276770"/>
            <a:ext cx="1788470" cy="1804821"/>
          </a:xfrm>
          <a:prstGeom prst="rect">
            <a:avLst/>
          </a:prstGeom>
        </p:spPr>
        <p:txBody>
          <a:bodyPr>
            <a:normAutofit fontScale="77500" lnSpcReduction="20000"/>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Ransomware Behaviors:</a:t>
            </a:r>
          </a:p>
          <a:p>
            <a:endParaRPr lang="en-US" dirty="0"/>
          </a:p>
          <a:p>
            <a:pPr lvl="1"/>
            <a:r>
              <a:rPr lang="en-US" dirty="0" smtClean="0"/>
              <a:t>File system Specific</a:t>
            </a:r>
          </a:p>
          <a:p>
            <a:pPr lvl="1"/>
            <a:endParaRPr lang="en-US" dirty="0" smtClean="0"/>
          </a:p>
          <a:p>
            <a:pPr lvl="1"/>
            <a:r>
              <a:rPr lang="en-US" dirty="0" smtClean="0"/>
              <a:t>Call Back Specific </a:t>
            </a:r>
            <a:endParaRPr lang="en-US" dirty="0"/>
          </a:p>
        </p:txBody>
      </p:sp>
      <p:sp>
        <p:nvSpPr>
          <p:cNvPr id="10" name="Text Placeholder 3"/>
          <p:cNvSpPr txBox="1">
            <a:spLocks/>
          </p:cNvSpPr>
          <p:nvPr/>
        </p:nvSpPr>
        <p:spPr>
          <a:xfrm>
            <a:off x="5611061" y="2562124"/>
            <a:ext cx="2152285" cy="1804821"/>
          </a:xfrm>
          <a:prstGeom prst="rect">
            <a:avLst/>
          </a:prstGeom>
        </p:spPr>
        <p:txBody>
          <a:bodyPr>
            <a:normAutofit fontScale="85000" lnSpcReduction="10000"/>
          </a:bodyPr>
          <a:lst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Exploit Kits</a:t>
            </a:r>
          </a:p>
          <a:p>
            <a:pPr lvl="1"/>
            <a:r>
              <a:rPr lang="en-US" dirty="0" smtClean="0"/>
              <a:t>Command and Control behavior can vary widely depending on the post exploit agenda</a:t>
            </a:r>
            <a:endParaRPr lang="en-US" dirty="0"/>
          </a:p>
        </p:txBody>
      </p:sp>
    </p:spTree>
    <p:extLst>
      <p:ext uri="{BB962C8B-B14F-4D97-AF65-F5344CB8AC3E}">
        <p14:creationId xmlns:p14="http://schemas.microsoft.com/office/powerpoint/2010/main" val="3832370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ML For Security = Labeled Malicious or Benign Events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Samples located at https://</a:t>
            </a:r>
            <a:r>
              <a:rPr lang="en-US" dirty="0" err="1"/>
              <a:t>github.com</a:t>
            </a:r>
            <a:r>
              <a:rPr lang="en-US" dirty="0"/>
              <a:t>/</a:t>
            </a:r>
            <a:r>
              <a:rPr lang="en-US" dirty="0" err="1"/>
              <a:t>jzadeh</a:t>
            </a:r>
            <a:r>
              <a:rPr lang="en-US" dirty="0"/>
              <a:t>/Aktaion/tree/master/data</a:t>
            </a:r>
          </a:p>
          <a:p>
            <a:r>
              <a:rPr lang="en-US" dirty="0" smtClean="0"/>
              <a:t>Ransomware Samples</a:t>
            </a:r>
          </a:p>
          <a:p>
            <a:pPr lvl="1"/>
            <a:r>
              <a:rPr lang="en-US" dirty="0" smtClean="0"/>
              <a:t>Small amount of mixed call back</a:t>
            </a:r>
            <a:r>
              <a:rPr lang="en-US" smtClean="0"/>
              <a:t>/file system </a:t>
            </a:r>
            <a:r>
              <a:rPr lang="en-US" dirty="0" smtClean="0"/>
              <a:t>level indicators</a:t>
            </a:r>
          </a:p>
          <a:p>
            <a:r>
              <a:rPr lang="en-US" dirty="0" smtClean="0"/>
              <a:t>Exploit Samples</a:t>
            </a:r>
          </a:p>
          <a:p>
            <a:pPr lvl="1"/>
            <a:r>
              <a:rPr lang="en-US" dirty="0" smtClean="0"/>
              <a:t>348 PCAPs converted to a Proxy Format</a:t>
            </a:r>
          </a:p>
          <a:p>
            <a:pPr lvl="2"/>
            <a:r>
              <a:rPr lang="en-US" dirty="0" smtClean="0"/>
              <a:t> Thanks to the hard work of </a:t>
            </a:r>
            <a:r>
              <a:rPr lang="en-US" dirty="0" err="1" smtClean="0"/>
              <a:t>Contagio</a:t>
            </a:r>
            <a:r>
              <a:rPr lang="en-US" dirty="0" smtClean="0"/>
              <a:t> and Mila </a:t>
            </a:r>
            <a:r>
              <a:rPr lang="en-US" dirty="0" err="1" smtClean="0"/>
              <a:t>Parkour</a:t>
            </a:r>
            <a:r>
              <a:rPr lang="en-US" dirty="0" smtClean="0"/>
              <a:t> </a:t>
            </a:r>
            <a:r>
              <a:rPr lang="en-US" dirty="0" smtClean="0">
                <a:hlinkClick r:id="rId2"/>
              </a:rPr>
              <a:t>http</a:t>
            </a:r>
            <a:r>
              <a:rPr lang="en-US" dirty="0">
                <a:hlinkClick r:id="rId2"/>
              </a:rPr>
              <a:t>://contagiodump.blogspot.com</a:t>
            </a:r>
            <a:r>
              <a:rPr lang="en-US" dirty="0" smtClean="0">
                <a:hlinkClick r:id="rId2"/>
              </a:rPr>
              <a:t>/</a:t>
            </a:r>
            <a:endParaRPr lang="en-US" dirty="0" smtClean="0"/>
          </a:p>
          <a:p>
            <a:r>
              <a:rPr lang="en-US" dirty="0" smtClean="0"/>
              <a:t>Benign Bro Traffic Samples</a:t>
            </a:r>
          </a:p>
          <a:p>
            <a:pPr lvl="1"/>
            <a:r>
              <a:rPr lang="en-US" dirty="0" smtClean="0"/>
              <a:t>Multiple independent user sessions </a:t>
            </a:r>
          </a:p>
        </p:txBody>
      </p:sp>
    </p:spTree>
    <p:extLst>
      <p:ext uri="{BB962C8B-B14F-4D97-AF65-F5344CB8AC3E}">
        <p14:creationId xmlns:p14="http://schemas.microsoft.com/office/powerpoint/2010/main" val="172670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Take PCAPs of known (labeled) exploits and known (labeled) benign behavior and convert them to bro format</a:t>
            </a:r>
          </a:p>
          <a:p>
            <a:pPr marL="514350" indent="-514350">
              <a:buFont typeface="+mj-lt"/>
              <a:buAutoNum type="arabicPeriod"/>
            </a:pPr>
            <a:r>
              <a:rPr lang="en-US" dirty="0" smtClean="0"/>
              <a:t>Convert each Bro log to a sequence of micro behaviors (machine learning input)</a:t>
            </a:r>
          </a:p>
          <a:p>
            <a:pPr marL="514350" indent="-514350">
              <a:buFont typeface="+mj-lt"/>
              <a:buAutoNum type="arabicPeriod"/>
            </a:pPr>
            <a:r>
              <a:rPr lang="en-US" dirty="0" smtClean="0"/>
              <a:t>Compare the sequence of micro behaviors to a set of known benign/malicious samples using a Random Forest Classifier </a:t>
            </a:r>
            <a:r>
              <a:rPr lang="en-US" dirty="0"/>
              <a:t>(</a:t>
            </a:r>
            <a:r>
              <a:rPr lang="en-US" dirty="0">
                <a:hlinkClick r:id="rId2"/>
              </a:rPr>
              <a:t>http://weka.sourceforge.net/doc.dev/weka/classifiers/trees/</a:t>
            </a:r>
            <a:r>
              <a:rPr lang="en-US" dirty="0" smtClean="0">
                <a:hlinkClick r:id="rId2"/>
              </a:rPr>
              <a:t>RandomForest.html</a:t>
            </a:r>
            <a:r>
              <a:rPr lang="en-US" dirty="0" smtClean="0"/>
              <a:t>)</a:t>
            </a:r>
          </a:p>
          <a:p>
            <a:pPr marL="514350" indent="-514350">
              <a:buFont typeface="+mj-lt"/>
              <a:buAutoNum type="arabicPeriod"/>
            </a:pPr>
            <a:r>
              <a:rPr lang="en-US" dirty="0" smtClean="0"/>
              <a:t>Derive a list of indicators from any log predicted as malicious</a:t>
            </a:r>
          </a:p>
          <a:p>
            <a:pPr marL="514350" indent="-514350">
              <a:buFont typeface="+mj-lt"/>
              <a:buAutoNum type="arabicPeriod"/>
            </a:pPr>
            <a:r>
              <a:rPr lang="en-US" dirty="0" smtClean="0"/>
              <a:t>Pass the list of IOCs (JSON) to a GPO </a:t>
            </a:r>
            <a:r>
              <a:rPr lang="en-US" dirty="0"/>
              <a:t>generation script (https://</a:t>
            </a:r>
            <a:r>
              <a:rPr lang="en-US" dirty="0" err="1"/>
              <a:t>github.com</a:t>
            </a:r>
            <a:r>
              <a:rPr lang="en-US" dirty="0"/>
              <a:t>/</a:t>
            </a:r>
            <a:r>
              <a:rPr lang="en-US" dirty="0" err="1"/>
              <a:t>jzadeh</a:t>
            </a:r>
            <a:r>
              <a:rPr lang="en-US" dirty="0"/>
              <a:t>/Aktaion/tree/master/</a:t>
            </a:r>
            <a:r>
              <a:rPr lang="en-US" dirty="0" smtClean="0"/>
              <a:t>python)</a:t>
            </a:r>
            <a:endParaRPr lang="en-US" dirty="0"/>
          </a:p>
        </p:txBody>
      </p:sp>
    </p:spTree>
    <p:extLst>
      <p:ext uri="{BB962C8B-B14F-4D97-AF65-F5344CB8AC3E}">
        <p14:creationId xmlns:p14="http://schemas.microsoft.com/office/powerpoint/2010/main" val="3308240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890"/>
            <a:ext cx="8229600" cy="1143000"/>
          </a:xfrm>
        </p:spPr>
        <p:txBody>
          <a:bodyPr>
            <a:normAutofit fontScale="90000"/>
          </a:bodyPr>
          <a:lstStyle/>
          <a:p>
            <a:r>
              <a:rPr lang="en-US" dirty="0"/>
              <a:t>Expressing </a:t>
            </a:r>
            <a:r>
              <a:rPr lang="en-US" dirty="0" err="1"/>
              <a:t>Microbehaviors</a:t>
            </a:r>
            <a:r>
              <a:rPr lang="en-US" dirty="0"/>
              <a:t> in Code: </a:t>
            </a:r>
            <a:r>
              <a:rPr lang="en-US" dirty="0" err="1" smtClean="0"/>
              <a:t>Aktaion</a:t>
            </a:r>
            <a:r>
              <a:rPr lang="en-US" dirty="0" smtClean="0"/>
              <a:t> V2</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3"/>
              </a:rPr>
              <a:t>https://</a:t>
            </a:r>
            <a:r>
              <a:rPr lang="en-US" dirty="0" smtClean="0">
                <a:hlinkClick r:id="rId3"/>
              </a:rPr>
              <a:t>github.com/jzadeh/aktaion2/tree/blackhat_eu_2017</a:t>
            </a:r>
            <a:r>
              <a:rPr lang="en-US" dirty="0" smtClean="0"/>
              <a:t> (careful not merged into master until EOW for now use the following for access)</a:t>
            </a:r>
          </a:p>
          <a:p>
            <a:pPr marL="971550" lvl="1" indent="-514350">
              <a:buFont typeface="+mj-lt"/>
              <a:buAutoNum type="arabicPeriod"/>
            </a:pPr>
            <a:r>
              <a:rPr lang="en-US" dirty="0" err="1" smtClean="0"/>
              <a:t>git</a:t>
            </a:r>
            <a:r>
              <a:rPr lang="en-US" dirty="0"/>
              <a:t> clone </a:t>
            </a:r>
            <a:r>
              <a:rPr lang="en-US" dirty="0">
                <a:hlinkClick r:id="rId4"/>
              </a:rPr>
              <a:t>https://</a:t>
            </a:r>
            <a:r>
              <a:rPr lang="en-US" dirty="0" smtClean="0">
                <a:hlinkClick r:id="rId4"/>
              </a:rPr>
              <a:t>github.com/jzadeh/aktaion2.git</a:t>
            </a:r>
            <a:endParaRPr lang="en-US" dirty="0" smtClean="0"/>
          </a:p>
          <a:p>
            <a:pPr marL="971550" lvl="1" indent="-514350">
              <a:buFont typeface="+mj-lt"/>
              <a:buAutoNum type="arabicPeriod"/>
            </a:pPr>
            <a:r>
              <a:rPr lang="en-US" dirty="0" err="1" smtClean="0"/>
              <a:t>git</a:t>
            </a:r>
            <a:r>
              <a:rPr lang="en-US" dirty="0" smtClean="0"/>
              <a:t> checkout origin blackhat_eu_2017</a:t>
            </a:r>
            <a:endParaRPr lang="en-US" dirty="0"/>
          </a:p>
          <a:p>
            <a:r>
              <a:rPr lang="en-US" dirty="0" smtClean="0"/>
              <a:t>Migrated Core Logic and Modules to Python3 Implementation</a:t>
            </a:r>
          </a:p>
          <a:p>
            <a:pPr lvl="1"/>
            <a:r>
              <a:rPr lang="en-US" dirty="0" smtClean="0"/>
              <a:t>aktaion2/python</a:t>
            </a:r>
          </a:p>
          <a:p>
            <a:pPr lvl="1"/>
            <a:r>
              <a:rPr lang="en-US" dirty="0" smtClean="0"/>
              <a:t>./</a:t>
            </a:r>
            <a:r>
              <a:rPr lang="en-US" dirty="0" err="1" smtClean="0"/>
              <a:t>run_ml.sh</a:t>
            </a:r>
            <a:r>
              <a:rPr lang="en-US" dirty="0" smtClean="0"/>
              <a:t> : builds machine learning ready data sets given input directories and window sizes and </a:t>
            </a:r>
            <a:r>
              <a:rPr lang="en-US" dirty="0" err="1" smtClean="0"/>
              <a:t>conig</a:t>
            </a:r>
            <a:r>
              <a:rPr lang="en-US" dirty="0" smtClean="0"/>
              <a:t> </a:t>
            </a:r>
            <a:r>
              <a:rPr lang="en-US" dirty="0" err="1" smtClean="0"/>
              <a:t>params</a:t>
            </a:r>
            <a:endParaRPr lang="en-US" dirty="0" smtClean="0"/>
          </a:p>
          <a:p>
            <a:pPr lvl="1"/>
            <a:r>
              <a:rPr lang="en-US" dirty="0" smtClean="0"/>
              <a:t>./run_aktaion2.sh : use to reproduce what you see in the arsenal demo and score </a:t>
            </a:r>
            <a:r>
              <a:rPr lang="en-US" dirty="0" err="1" smtClean="0"/>
              <a:t>invidual</a:t>
            </a:r>
            <a:r>
              <a:rPr lang="en-US" dirty="0" smtClean="0"/>
              <a:t> files</a:t>
            </a:r>
          </a:p>
          <a:p>
            <a:r>
              <a:rPr lang="en-US" dirty="0"/>
              <a:t>aktaion2/python/</a:t>
            </a:r>
            <a:r>
              <a:rPr lang="en-US" dirty="0" err="1"/>
              <a:t>research_dev</a:t>
            </a:r>
            <a:r>
              <a:rPr lang="en-US" dirty="0"/>
              <a:t>/</a:t>
            </a:r>
            <a:r>
              <a:rPr lang="en-US" dirty="0" err="1"/>
              <a:t>random_forest</a:t>
            </a:r>
            <a:r>
              <a:rPr lang="en-US" dirty="0"/>
              <a:t>: </a:t>
            </a:r>
          </a:p>
          <a:p>
            <a:pPr lvl="2"/>
            <a:r>
              <a:rPr lang="en-US" dirty="0" err="1"/>
              <a:t>micro_beahvior_core_logic.py</a:t>
            </a:r>
            <a:r>
              <a:rPr lang="en-US" dirty="0"/>
              <a:t> : key abstraction used for building important characteristics about attack/benign in a form useful for AI to learn from</a:t>
            </a:r>
          </a:p>
          <a:p>
            <a:pPr lvl="2"/>
            <a:r>
              <a:rPr lang="en-US" dirty="0"/>
              <a:t>rf_v2.py, </a:t>
            </a:r>
            <a:r>
              <a:rPr lang="en-US" dirty="0" err="1"/>
              <a:t>svm.py</a:t>
            </a:r>
            <a:r>
              <a:rPr lang="en-US" dirty="0"/>
              <a:t>, </a:t>
            </a:r>
            <a:r>
              <a:rPr lang="en-US" dirty="0" err="1"/>
              <a:t>calibration.py</a:t>
            </a:r>
            <a:r>
              <a:rPr lang="en-US" dirty="0"/>
              <a:t> : main machine </a:t>
            </a:r>
            <a:r>
              <a:rPr lang="en-US" dirty="0" err="1"/>
              <a:t>leanring</a:t>
            </a:r>
            <a:r>
              <a:rPr lang="en-US" dirty="0"/>
              <a:t> based tools using Random Forest, Support Vector Machine and Classifier performance analysis</a:t>
            </a:r>
          </a:p>
          <a:p>
            <a:endParaRPr lang="en-US" dirty="0" smtClean="0"/>
          </a:p>
        </p:txBody>
      </p:sp>
    </p:spTree>
    <p:extLst>
      <p:ext uri="{BB962C8B-B14F-4D97-AF65-F5344CB8AC3E}">
        <p14:creationId xmlns:p14="http://schemas.microsoft.com/office/powerpoint/2010/main" val="1476822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traffic.pcap</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err="1" smtClean="0">
                <a:solidFill>
                  <a:schemeClr val="tx1"/>
                </a:solidFill>
              </a:rPr>
              <a:t>traffic.pcap</a:t>
            </a:r>
            <a:endParaRPr lang="en-US" sz="1050" dirty="0">
              <a:solidFill>
                <a:schemeClr val="tx1"/>
              </a:solidFill>
            </a:endParaRPr>
          </a:p>
        </p:txBody>
      </p:sp>
    </p:spTree>
    <p:extLst>
      <p:ext uri="{BB962C8B-B14F-4D97-AF65-F5344CB8AC3E}">
        <p14:creationId xmlns:p14="http://schemas.microsoft.com/office/powerpoint/2010/main" val="366990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238092" y="1267506"/>
            <a:ext cx="3766672" cy="26730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562673" y="1527751"/>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AKTAION Core</a:t>
            </a:r>
            <a:endParaRPr lang="en-US" sz="1400" dirty="0"/>
          </a:p>
        </p:txBody>
      </p: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traffic.pcap</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err="1" smtClean="0">
                <a:solidFill>
                  <a:schemeClr val="tx1"/>
                </a:solidFill>
              </a:rPr>
              <a:t>traffic.pcap</a:t>
            </a:r>
            <a:endParaRPr lang="en-US" sz="1050" dirty="0">
              <a:solidFill>
                <a:schemeClr val="tx1"/>
              </a:solidFill>
            </a:endParaRPr>
          </a:p>
        </p:txBody>
      </p:sp>
      <p:cxnSp>
        <p:nvCxnSpPr>
          <p:cNvPr id="41" name="Straight Arrow Connector 40"/>
          <p:cNvCxnSpPr/>
          <p:nvPr/>
        </p:nvCxnSpPr>
        <p:spPr>
          <a:xfrm>
            <a:off x="4836792" y="2557972"/>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836792" y="3339144"/>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3" name="Table 42"/>
          <p:cNvGraphicFramePr>
            <a:graphicFrameLocks noGrp="1"/>
          </p:cNvGraphicFramePr>
          <p:nvPr>
            <p:extLst>
              <p:ext uri="{D42A27DB-BD31-4B8C-83A1-F6EECF244321}">
                <p14:modId xmlns:p14="http://schemas.microsoft.com/office/powerpoint/2010/main" val="3132247621"/>
              </p:ext>
            </p:extLst>
          </p:nvPr>
        </p:nvGraphicFramePr>
        <p:xfrm>
          <a:off x="5518043" y="1974663"/>
          <a:ext cx="2112584" cy="1423851"/>
        </p:xfrm>
        <a:graphic>
          <a:graphicData uri="http://schemas.openxmlformats.org/drawingml/2006/table">
            <a:tbl>
              <a:tblPr/>
              <a:tblGrid>
                <a:gridCol w="703535"/>
                <a:gridCol w="1409049"/>
              </a:tblGrid>
              <a:tr h="187512">
                <a:tc>
                  <a:txBody>
                    <a:bodyPr/>
                    <a:lstStyle/>
                    <a:p>
                      <a:pPr algn="l" fontAlgn="b"/>
                      <a:r>
                        <a:rPr lang="en-US" sz="50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500" b="0" i="0" u="none" strike="noStrike" dirty="0" smtClean="0">
                          <a:solidFill>
                            <a:srgbClr val="FFFFFF"/>
                          </a:solidFill>
                          <a:effectLst/>
                          <a:latin typeface="Calibri"/>
                        </a:rPr>
                        <a:t>Mime</a:t>
                      </a:r>
                      <a:r>
                        <a:rPr lang="en-US" sz="500" b="0" i="0" u="none" strike="noStrike" baseline="0" dirty="0" smtClean="0">
                          <a:solidFill>
                            <a:srgbClr val="FFFFFF"/>
                          </a:solidFill>
                          <a:effectLst/>
                          <a:latin typeface="Calibri"/>
                        </a:rPr>
                        <a:t> Type</a:t>
                      </a:r>
                      <a:endParaRPr lang="en-US" sz="500" b="0" i="0" u="none" strike="noStrike" dirty="0">
                        <a:solidFill>
                          <a:srgbClr val="FFFFFF"/>
                        </a:solidFill>
                        <a:effectLst/>
                        <a:latin typeface="Calibri"/>
                      </a:endParaRP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15245">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9239">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54766">
                <a:tc>
                  <a:txBody>
                    <a:bodyPr/>
                    <a:lstStyle/>
                    <a:p>
                      <a:pPr algn="l" fontAlgn="b"/>
                      <a:r>
                        <a:rPr lang="en-US" sz="500" b="0" i="0" u="none" strike="noStrike" dirty="0" smtClean="0">
                          <a:solidFill>
                            <a:srgbClr val="000000"/>
                          </a:solidFill>
                          <a:effectLst/>
                          <a:latin typeface="+mn-lt"/>
                        </a:rPr>
                        <a:t>93.190.48.4</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86157">
                <a:tc>
                  <a:txBody>
                    <a:bodyPr/>
                    <a:lstStyle/>
                    <a:p>
                      <a:pPr algn="l" fontAlgn="b"/>
                      <a:r>
                        <a:rPr lang="en-US" sz="500" b="0" i="0" u="none" strike="noStrike" dirty="0" smtClean="0">
                          <a:solidFill>
                            <a:srgbClr val="000000"/>
                          </a:solidFill>
                          <a:effectLst/>
                          <a:latin typeface="+mn-lt"/>
                        </a:rPr>
                        <a:t>195.3.124.165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500" b="0" i="0" u="none" strike="noStrike" dirty="0" smtClean="0">
                          <a:solidFill>
                            <a:srgbClr val="000000"/>
                          </a:solidFill>
                          <a:effectLst/>
                          <a:latin typeface="+mn-lt"/>
                        </a:rPr>
                        <a:t>application/</a:t>
                      </a:r>
                      <a:r>
                        <a:rPr lang="en-US" sz="500" b="0" i="0" u="none" strike="noStrike" dirty="0" err="1" smtClean="0">
                          <a:solidFill>
                            <a:srgbClr val="000000"/>
                          </a:solidFill>
                          <a:effectLst/>
                          <a:latin typeface="+mn-lt"/>
                        </a:rPr>
                        <a:t>octect</a:t>
                      </a:r>
                      <a:r>
                        <a:rPr lang="en-US" sz="500" b="0" i="0" u="none" strike="noStrike" dirty="0" smtClean="0">
                          <a:solidFill>
                            <a:srgbClr val="000000"/>
                          </a:solidFill>
                          <a:effectLst/>
                          <a:latin typeface="+mn-lt"/>
                        </a:rPr>
                        <a:t>-stream</a:t>
                      </a:r>
                      <a:endParaRPr lang="en-US" sz="500" b="0" i="0" u="sng" strike="noStrike" dirty="0">
                        <a:solidFill>
                          <a:srgbClr val="0000FF"/>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45986">
                <a:tc>
                  <a:txBody>
                    <a:bodyPr/>
                    <a:lstStyle/>
                    <a:p>
                      <a:pPr algn="l" fontAlgn="b"/>
                      <a:r>
                        <a:rPr lang="en-US" sz="500" b="0" i="0" u="none" strike="noStrike" dirty="0" smtClean="0">
                          <a:solidFill>
                            <a:srgbClr val="000000"/>
                          </a:solidFill>
                          <a:effectLst/>
                          <a:latin typeface="+mn-lt"/>
                        </a:rPr>
                        <a:t>176.9.159.141</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5338">
                <a:tc>
                  <a:txBody>
                    <a:bodyPr/>
                    <a:lstStyle/>
                    <a:p>
                      <a:pPr algn="l" fontAlgn="b"/>
                      <a:r>
                        <a:rPr lang="en-US" sz="500" b="0" i="0" u="none" strike="noStrike" dirty="0">
                          <a:solidFill>
                            <a:srgbClr val="000000"/>
                          </a:solidFill>
                          <a:effectLst/>
                          <a:latin typeface="Calibri"/>
                        </a:rPr>
                        <a:t>192.168.1.65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mn-lt"/>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74637">
                <a:tc>
                  <a:txBody>
                    <a:bodyPr/>
                    <a:lstStyle/>
                    <a:p>
                      <a:pPr algn="l" fontAlgn="b"/>
                      <a:r>
                        <a:rPr lang="en-US" sz="500" b="0" i="0" u="none" strike="noStrike" dirty="0">
                          <a:solidFill>
                            <a:srgbClr val="000000"/>
                          </a:solidFill>
                          <a:effectLst/>
                          <a:latin typeface="Calibri"/>
                        </a:rPr>
                        <a:t>10.13.11.221</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74637">
                <a:tc>
                  <a:txBody>
                    <a:bodyPr/>
                    <a:lstStyle/>
                    <a:p>
                      <a:pPr algn="l" fontAlgn="b"/>
                      <a:r>
                        <a:rPr lang="en-US" sz="500" b="0" i="0" u="none" strike="noStrike" dirty="0" smtClean="0">
                          <a:solidFill>
                            <a:srgbClr val="000000"/>
                          </a:solidFill>
                          <a:effectLst/>
                          <a:latin typeface="Calibri"/>
                        </a:rPr>
                        <a:t>192.168.1.65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sp>
        <p:nvSpPr>
          <p:cNvPr id="4" name="Right Brace 3"/>
          <p:cNvSpPr/>
          <p:nvPr/>
        </p:nvSpPr>
        <p:spPr>
          <a:xfrm>
            <a:off x="7713908" y="2143837"/>
            <a:ext cx="184666" cy="575591"/>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Right Brace 46"/>
          <p:cNvSpPr/>
          <p:nvPr/>
        </p:nvSpPr>
        <p:spPr>
          <a:xfrm>
            <a:off x="7843807" y="2759936"/>
            <a:ext cx="152400" cy="619084"/>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p:cNvSpPr txBox="1"/>
          <p:nvPr/>
        </p:nvSpPr>
        <p:spPr>
          <a:xfrm>
            <a:off x="5505963" y="3527073"/>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Output: Sequence(MB1, MB2, MB3 …) </a:t>
            </a:r>
            <a:endParaRPr lang="en-US" sz="1400" dirty="0"/>
          </a:p>
        </p:txBody>
      </p:sp>
      <p:sp>
        <p:nvSpPr>
          <p:cNvPr id="49" name="TextBox 48"/>
          <p:cNvSpPr txBox="1"/>
          <p:nvPr/>
        </p:nvSpPr>
        <p:spPr>
          <a:xfrm>
            <a:off x="8050974" y="2092537"/>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1</a:t>
            </a:r>
            <a:endParaRPr lang="en-US" sz="900" dirty="0">
              <a:solidFill>
                <a:schemeClr val="tx1"/>
              </a:solidFill>
            </a:endParaRPr>
          </a:p>
        </p:txBody>
      </p:sp>
      <p:sp>
        <p:nvSpPr>
          <p:cNvPr id="50" name="TextBox 49"/>
          <p:cNvSpPr txBox="1"/>
          <p:nvPr/>
        </p:nvSpPr>
        <p:spPr>
          <a:xfrm>
            <a:off x="8050974" y="2854472"/>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2</a:t>
            </a:r>
            <a:endParaRPr lang="en-US" sz="900" dirty="0">
              <a:solidFill>
                <a:schemeClr val="tx1"/>
              </a:solidFill>
            </a:endParaRPr>
          </a:p>
        </p:txBody>
      </p:sp>
    </p:spTree>
    <p:extLst>
      <p:ext uri="{BB962C8B-B14F-4D97-AF65-F5344CB8AC3E}">
        <p14:creationId xmlns:p14="http://schemas.microsoft.com/office/powerpoint/2010/main" val="30363146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5147487" y="4343918"/>
            <a:ext cx="3766672" cy="16109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Aktaion Logical Workflow</a:t>
            </a:r>
            <a:endParaRPr lang="en-US" dirty="0"/>
          </a:p>
        </p:txBody>
      </p:sp>
      <p:cxnSp>
        <p:nvCxnSpPr>
          <p:cNvPr id="12" name="Straight Arrow Connector 11"/>
          <p:cNvCxnSpPr/>
          <p:nvPr/>
        </p:nvCxnSpPr>
        <p:spPr>
          <a:xfrm>
            <a:off x="1124294" y="2719428"/>
            <a:ext cx="253765"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108755" y="2557972"/>
            <a:ext cx="718408" cy="16145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238092" y="1267506"/>
            <a:ext cx="3766672" cy="26730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562673" y="1527751"/>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AKTAION Core</a:t>
            </a:r>
            <a:endParaRPr lang="en-US" sz="1400" dirty="0"/>
          </a:p>
        </p:txBody>
      </p:sp>
      <p:cxnSp>
        <p:nvCxnSpPr>
          <p:cNvPr id="25" name="Straight Arrow Connector 24"/>
          <p:cNvCxnSpPr/>
          <p:nvPr/>
        </p:nvCxnSpPr>
        <p:spPr>
          <a:xfrm>
            <a:off x="7077175" y="4042723"/>
            <a:ext cx="0"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4592582" y="4992819"/>
            <a:ext cx="4884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399994" y="2373065"/>
            <a:ext cx="163392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Bro –r </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traffic.pcap</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3" name="Rectangle 32"/>
          <p:cNvSpPr/>
          <p:nvPr/>
        </p:nvSpPr>
        <p:spPr>
          <a:xfrm>
            <a:off x="3844497" y="2381078"/>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4" name="Rectangle 33"/>
          <p:cNvSpPr/>
          <p:nvPr/>
        </p:nvSpPr>
        <p:spPr>
          <a:xfrm>
            <a:off x="3837573" y="197466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onn.log</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Rectangle 34"/>
          <p:cNvSpPr/>
          <p:nvPr/>
        </p:nvSpPr>
        <p:spPr>
          <a:xfrm>
            <a:off x="3844497" y="2802931"/>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ssl.log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6" name="Rectangle 35"/>
          <p:cNvSpPr/>
          <p:nvPr/>
        </p:nvSpPr>
        <p:spPr>
          <a:xfrm>
            <a:off x="3844497" y="3188723"/>
            <a:ext cx="907219" cy="338350"/>
          </a:xfrm>
          <a:prstGeom prst="rect">
            <a:avLst/>
          </a:prstGeom>
          <a:solidFill>
            <a:srgbClr val="FFFF00"/>
          </a:solidFill>
          <a:ln>
            <a:solidFill>
              <a:srgbClr val="5F5F5F"/>
            </a:solidFill>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files.log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37" name="Straight Arrow Connector 36"/>
          <p:cNvCxnSpPr/>
          <p:nvPr/>
        </p:nvCxnSpPr>
        <p:spPr>
          <a:xfrm>
            <a:off x="3108755" y="2802931"/>
            <a:ext cx="728818" cy="207067"/>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98345" y="2854472"/>
            <a:ext cx="701074" cy="4846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3108755" y="2143838"/>
            <a:ext cx="694150" cy="414134"/>
          </a:xfrm>
          <a:prstGeom prst="straightConnector1">
            <a:avLst/>
          </a:prstGeom>
          <a:ln>
            <a:solidFill>
              <a:srgbClr val="FF66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93727" y="2600556"/>
            <a:ext cx="933802" cy="253916"/>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50" dirty="0" err="1" smtClean="0">
                <a:solidFill>
                  <a:schemeClr val="tx1"/>
                </a:solidFill>
              </a:rPr>
              <a:t>traffic.pcap</a:t>
            </a:r>
            <a:endParaRPr lang="en-US" sz="1050" dirty="0">
              <a:solidFill>
                <a:schemeClr val="tx1"/>
              </a:solidFill>
            </a:endParaRPr>
          </a:p>
        </p:txBody>
      </p:sp>
      <p:cxnSp>
        <p:nvCxnSpPr>
          <p:cNvPr id="41" name="Straight Arrow Connector 40"/>
          <p:cNvCxnSpPr/>
          <p:nvPr/>
        </p:nvCxnSpPr>
        <p:spPr>
          <a:xfrm>
            <a:off x="4836792" y="2557972"/>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836792" y="3339144"/>
            <a:ext cx="401300"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3" name="Table 42"/>
          <p:cNvGraphicFramePr>
            <a:graphicFrameLocks noGrp="1"/>
          </p:cNvGraphicFramePr>
          <p:nvPr>
            <p:extLst>
              <p:ext uri="{D42A27DB-BD31-4B8C-83A1-F6EECF244321}">
                <p14:modId xmlns:p14="http://schemas.microsoft.com/office/powerpoint/2010/main" val="2450887733"/>
              </p:ext>
            </p:extLst>
          </p:nvPr>
        </p:nvGraphicFramePr>
        <p:xfrm>
          <a:off x="5518043" y="1974663"/>
          <a:ext cx="2112584" cy="1423851"/>
        </p:xfrm>
        <a:graphic>
          <a:graphicData uri="http://schemas.openxmlformats.org/drawingml/2006/table">
            <a:tbl>
              <a:tblPr/>
              <a:tblGrid>
                <a:gridCol w="703535"/>
                <a:gridCol w="1409049"/>
              </a:tblGrid>
              <a:tr h="187512">
                <a:tc>
                  <a:txBody>
                    <a:bodyPr/>
                    <a:lstStyle/>
                    <a:p>
                      <a:pPr algn="l" fontAlgn="b"/>
                      <a:r>
                        <a:rPr lang="en-US" sz="50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500" b="0" i="0" u="none" strike="noStrike" dirty="0" smtClean="0">
                          <a:solidFill>
                            <a:srgbClr val="FFFFFF"/>
                          </a:solidFill>
                          <a:effectLst/>
                          <a:latin typeface="Calibri"/>
                        </a:rPr>
                        <a:t>Mime</a:t>
                      </a:r>
                      <a:r>
                        <a:rPr lang="en-US" sz="500" b="0" i="0" u="none" strike="noStrike" baseline="0" dirty="0" smtClean="0">
                          <a:solidFill>
                            <a:srgbClr val="FFFFFF"/>
                          </a:solidFill>
                          <a:effectLst/>
                          <a:latin typeface="Calibri"/>
                        </a:rPr>
                        <a:t> Type</a:t>
                      </a:r>
                      <a:endParaRPr lang="en-US" sz="500" b="0" i="0" u="none" strike="noStrike" dirty="0">
                        <a:solidFill>
                          <a:srgbClr val="FFFFFF"/>
                        </a:solidFill>
                        <a:effectLst/>
                        <a:latin typeface="Calibri"/>
                      </a:endParaRP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15245">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9239">
                <a:tc>
                  <a:txBody>
                    <a:bodyPr/>
                    <a:lstStyle/>
                    <a:p>
                      <a:pPr algn="l" fontAlgn="b"/>
                      <a:r>
                        <a:rPr lang="en-US" sz="500" b="0" i="0" u="none" strike="noStrike" dirty="0">
                          <a:solidFill>
                            <a:srgbClr val="000000"/>
                          </a:solidFill>
                          <a:effectLst/>
                          <a:latin typeface="Calibri"/>
                        </a:rPr>
                        <a:t>10.10.50.25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text/html</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54766">
                <a:tc>
                  <a:txBody>
                    <a:bodyPr/>
                    <a:lstStyle/>
                    <a:p>
                      <a:pPr algn="l" fontAlgn="b"/>
                      <a:r>
                        <a:rPr lang="en-US" sz="500" b="0" i="0" u="none" strike="noStrike" dirty="0" smtClean="0">
                          <a:solidFill>
                            <a:srgbClr val="000000"/>
                          </a:solidFill>
                          <a:effectLst/>
                          <a:latin typeface="+mn-lt"/>
                        </a:rPr>
                        <a:t>93.190.48.4</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86157">
                <a:tc>
                  <a:txBody>
                    <a:bodyPr/>
                    <a:lstStyle/>
                    <a:p>
                      <a:pPr algn="l" fontAlgn="b"/>
                      <a:r>
                        <a:rPr lang="en-US" sz="500" b="0" i="0" u="none" strike="noStrike" dirty="0" smtClean="0">
                          <a:solidFill>
                            <a:srgbClr val="000000"/>
                          </a:solidFill>
                          <a:effectLst/>
                          <a:latin typeface="+mn-lt"/>
                        </a:rPr>
                        <a:t>195.3.124.165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500" b="0" i="0" u="none" strike="noStrike" dirty="0" smtClean="0">
                          <a:solidFill>
                            <a:srgbClr val="000000"/>
                          </a:solidFill>
                          <a:effectLst/>
                          <a:latin typeface="+mn-lt"/>
                        </a:rPr>
                        <a:t>application/</a:t>
                      </a:r>
                      <a:r>
                        <a:rPr lang="en-US" sz="500" b="0" i="0" u="none" strike="noStrike" dirty="0" err="1" smtClean="0">
                          <a:solidFill>
                            <a:srgbClr val="000000"/>
                          </a:solidFill>
                          <a:effectLst/>
                          <a:latin typeface="+mn-lt"/>
                        </a:rPr>
                        <a:t>octect</a:t>
                      </a:r>
                      <a:r>
                        <a:rPr lang="en-US" sz="500" b="0" i="0" u="none" strike="noStrike" dirty="0" smtClean="0">
                          <a:solidFill>
                            <a:srgbClr val="000000"/>
                          </a:solidFill>
                          <a:effectLst/>
                          <a:latin typeface="+mn-lt"/>
                        </a:rPr>
                        <a:t>-stream</a:t>
                      </a:r>
                      <a:endParaRPr lang="en-US" sz="500" b="0" i="0" u="sng" strike="noStrike" dirty="0">
                        <a:solidFill>
                          <a:srgbClr val="0000FF"/>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45986">
                <a:tc>
                  <a:txBody>
                    <a:bodyPr/>
                    <a:lstStyle/>
                    <a:p>
                      <a:pPr algn="l" fontAlgn="b"/>
                      <a:r>
                        <a:rPr lang="en-US" sz="500" b="0" i="0" u="none" strike="noStrike" dirty="0" smtClean="0">
                          <a:solidFill>
                            <a:srgbClr val="000000"/>
                          </a:solidFill>
                          <a:effectLst/>
                          <a:latin typeface="+mn-lt"/>
                        </a:rPr>
                        <a:t>176.9.159.141</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35338">
                <a:tc>
                  <a:txBody>
                    <a:bodyPr/>
                    <a:lstStyle/>
                    <a:p>
                      <a:pPr algn="l" fontAlgn="b"/>
                      <a:r>
                        <a:rPr lang="en-US" sz="500" b="0" i="0" u="none" strike="noStrike" dirty="0">
                          <a:solidFill>
                            <a:srgbClr val="000000"/>
                          </a:solidFill>
                          <a:effectLst/>
                          <a:latin typeface="Calibri"/>
                        </a:rPr>
                        <a:t>192.168.1.65</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mn-lt"/>
                        </a:rPr>
                        <a:t>application/x-shockwave-flash</a:t>
                      </a:r>
                      <a:endParaRPr lang="en-US" sz="500" b="0" i="0" u="none" strike="noStrike" dirty="0">
                        <a:solidFill>
                          <a:srgbClr val="000000"/>
                        </a:solidFill>
                        <a:effectLst/>
                        <a:latin typeface="+mn-lt"/>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74637">
                <a:tc>
                  <a:txBody>
                    <a:bodyPr/>
                    <a:lstStyle/>
                    <a:p>
                      <a:pPr algn="l" fontAlgn="b"/>
                      <a:r>
                        <a:rPr lang="en-US" sz="500" b="0" i="0" u="none" strike="noStrike" dirty="0">
                          <a:solidFill>
                            <a:srgbClr val="000000"/>
                          </a:solidFill>
                          <a:effectLst/>
                          <a:latin typeface="Calibri"/>
                        </a:rPr>
                        <a:t>10.13.11.221</a:t>
                      </a: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endParaRPr lang="en-US" sz="500" b="0" i="0" u="none" strike="noStrike" dirty="0">
                        <a:solidFill>
                          <a:srgbClr val="000000"/>
                        </a:solidFill>
                        <a:effectLst/>
                        <a:latin typeface="Calibri"/>
                      </a:endParaRP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74637">
                <a:tc>
                  <a:txBody>
                    <a:bodyPr/>
                    <a:lstStyle/>
                    <a:p>
                      <a:pPr algn="l" fontAlgn="b"/>
                      <a:r>
                        <a:rPr lang="en-US" sz="500" b="0" i="0" u="none" strike="noStrike" dirty="0" smtClean="0">
                          <a:solidFill>
                            <a:srgbClr val="000000"/>
                          </a:solidFill>
                          <a:effectLst/>
                          <a:latin typeface="Calibri"/>
                        </a:rPr>
                        <a:t>192.168.1.65</a:t>
                      </a:r>
                      <a:endParaRPr lang="en-US" sz="500" b="0" i="0" u="none" strike="noStrike" dirty="0">
                        <a:solidFill>
                          <a:srgbClr val="000000"/>
                        </a:solidFill>
                        <a:effectLst/>
                        <a:latin typeface="Calibri"/>
                      </a:endParaRPr>
                    </a:p>
                  </a:txBody>
                  <a:tcPr marL="12700" marR="12700" marT="12700" marB="0">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500" b="0" i="0" u="none" strike="noStrike" dirty="0" smtClean="0">
                          <a:solidFill>
                            <a:srgbClr val="000000"/>
                          </a:solidFill>
                          <a:effectLst/>
                          <a:latin typeface="+mn-lt"/>
                        </a:rPr>
                        <a:t>text/html</a:t>
                      </a:r>
                    </a:p>
                  </a:txBody>
                  <a:tcPr marL="12700" marR="12700" marT="12700" marB="0">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sp>
        <p:nvSpPr>
          <p:cNvPr id="44" name="Rectangle 43"/>
          <p:cNvSpPr/>
          <p:nvPr/>
        </p:nvSpPr>
        <p:spPr>
          <a:xfrm>
            <a:off x="5238092" y="4972808"/>
            <a:ext cx="1633926" cy="636933"/>
          </a:xfrm>
          <a:prstGeom prst="rect">
            <a:avLst/>
          </a:prstGeom>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Exploit Delivery Examples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Rectangle 44"/>
          <p:cNvSpPr/>
          <p:nvPr/>
        </p:nvSpPr>
        <p:spPr>
          <a:xfrm>
            <a:off x="7113922" y="4972808"/>
            <a:ext cx="1633926" cy="636933"/>
          </a:xfrm>
          <a:prstGeom prst="rect">
            <a:avLst/>
          </a:prstGeom>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Benign Traffic Examples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Right Brace 3"/>
          <p:cNvSpPr/>
          <p:nvPr/>
        </p:nvSpPr>
        <p:spPr>
          <a:xfrm>
            <a:off x="7713908" y="2143837"/>
            <a:ext cx="184666" cy="575591"/>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Right Brace 46"/>
          <p:cNvSpPr/>
          <p:nvPr/>
        </p:nvSpPr>
        <p:spPr>
          <a:xfrm>
            <a:off x="7843807" y="2759936"/>
            <a:ext cx="152400" cy="619084"/>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p:cNvSpPr txBox="1"/>
          <p:nvPr/>
        </p:nvSpPr>
        <p:spPr>
          <a:xfrm>
            <a:off x="5505963" y="3527073"/>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Output: Sequence(MB1, MB2, MB3 …) </a:t>
            </a:r>
            <a:endParaRPr lang="en-US" sz="1400" dirty="0"/>
          </a:p>
        </p:txBody>
      </p:sp>
      <p:sp>
        <p:nvSpPr>
          <p:cNvPr id="49" name="TextBox 48"/>
          <p:cNvSpPr txBox="1"/>
          <p:nvPr/>
        </p:nvSpPr>
        <p:spPr>
          <a:xfrm>
            <a:off x="8050974" y="2092537"/>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1</a:t>
            </a:r>
            <a:endParaRPr lang="en-US" sz="900" dirty="0">
              <a:solidFill>
                <a:schemeClr val="tx1"/>
              </a:solidFill>
            </a:endParaRPr>
          </a:p>
        </p:txBody>
      </p:sp>
      <p:sp>
        <p:nvSpPr>
          <p:cNvPr id="50" name="TextBox 49"/>
          <p:cNvSpPr txBox="1"/>
          <p:nvPr/>
        </p:nvSpPr>
        <p:spPr>
          <a:xfrm>
            <a:off x="8050974" y="2854472"/>
            <a:ext cx="905683" cy="50783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smtClean="0">
                <a:solidFill>
                  <a:schemeClr val="tx1"/>
                </a:solidFill>
              </a:rPr>
              <a:t>Micro Behaviors Over Window 2</a:t>
            </a:r>
            <a:endParaRPr lang="en-US" sz="900" dirty="0">
              <a:solidFill>
                <a:schemeClr val="tx1"/>
              </a:solidFill>
            </a:endParaRPr>
          </a:p>
        </p:txBody>
      </p:sp>
      <p:sp>
        <p:nvSpPr>
          <p:cNvPr id="52" name="TextBox 51"/>
          <p:cNvSpPr txBox="1"/>
          <p:nvPr/>
        </p:nvSpPr>
        <p:spPr>
          <a:xfrm>
            <a:off x="5562673" y="4532662"/>
            <a:ext cx="3185175" cy="30777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Machine Learning Logic: Random Forest</a:t>
            </a:r>
            <a:endParaRPr lang="en-US" sz="1400" dirty="0"/>
          </a:p>
        </p:txBody>
      </p:sp>
      <p:sp>
        <p:nvSpPr>
          <p:cNvPr id="54" name="TextBox 53"/>
          <p:cNvSpPr txBox="1"/>
          <p:nvPr/>
        </p:nvSpPr>
        <p:spPr>
          <a:xfrm>
            <a:off x="3622060" y="4711198"/>
            <a:ext cx="924939"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IOCs Observed </a:t>
            </a:r>
            <a:endParaRPr lang="en-US" sz="1400" dirty="0"/>
          </a:p>
        </p:txBody>
      </p:sp>
      <p:sp>
        <p:nvSpPr>
          <p:cNvPr id="55" name="Rectangle 54"/>
          <p:cNvSpPr/>
          <p:nvPr/>
        </p:nvSpPr>
        <p:spPr>
          <a:xfrm>
            <a:off x="806616" y="4174267"/>
            <a:ext cx="2086734" cy="20408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6" name="Straight Arrow Connector 55"/>
          <p:cNvCxnSpPr/>
          <p:nvPr/>
        </p:nvCxnSpPr>
        <p:spPr>
          <a:xfrm flipH="1">
            <a:off x="3033920" y="4972808"/>
            <a:ext cx="4884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915953" y="4341866"/>
            <a:ext cx="1853142"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Active Defense: Automated GPO Generation</a:t>
            </a:r>
            <a:endParaRPr lang="en-US" sz="1400" dirty="0"/>
          </a:p>
        </p:txBody>
      </p:sp>
      <p:sp>
        <p:nvSpPr>
          <p:cNvPr id="58" name="Rectangle 57"/>
          <p:cNvSpPr/>
          <p:nvPr/>
        </p:nvSpPr>
        <p:spPr>
          <a:xfrm>
            <a:off x="1027529" y="5234418"/>
            <a:ext cx="1741566" cy="636933"/>
          </a:xfrm>
          <a:prstGeom prst="rect">
            <a:avLst/>
          </a:prstGeom>
          <a:solidFill>
            <a:schemeClr val="accent3"/>
          </a:solidFill>
          <a:ln>
            <a:prstDash val="sysDash"/>
          </a:ln>
        </p:spPr>
        <p:style>
          <a:lnRef idx="1">
            <a:schemeClr val="accent2"/>
          </a:lnRef>
          <a:fillRef idx="3">
            <a:schemeClr val="accent2"/>
          </a:fillRef>
          <a:effectRef idx="2">
            <a:schemeClr val="accent2"/>
          </a:effectRef>
          <a:fontRef idx="minor">
            <a:schemeClr val="lt1"/>
          </a:fontRef>
        </p:style>
        <p:txBody>
          <a:bodyPr rtlCol="0" anchor="t"/>
          <a:lstStyle/>
          <a:p>
            <a:pPr algn="ctr"/>
            <a:r>
              <a:rPr lang="en-US" sz="16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ActiveDefense.py</a:t>
            </a:r>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–n ‘IOCs’</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51630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Initial Exploit</a:t>
            </a:r>
            <a:endParaRPr lang="en-US" dirty="0"/>
          </a:p>
        </p:txBody>
      </p:sp>
      <p:sp>
        <p:nvSpPr>
          <p:cNvPr id="4" name="TextBox 3"/>
          <p:cNvSpPr txBox="1"/>
          <p:nvPr/>
        </p:nvSpPr>
        <p:spPr>
          <a:xfrm>
            <a:off x="558874" y="1553038"/>
            <a:ext cx="8127926" cy="1384995"/>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a:t>
            </a:r>
            <a:r>
              <a:rPr lang="en-US" sz="1200" dirty="0" err="1"/>
              <a:t>Nico</a:t>
            </a:r>
            <a:r>
              <a:rPr lang="en-US" sz="1200" dirty="0"/>
              <a:t> </a:t>
            </a:r>
            <a:r>
              <a:rPr lang="en-US" sz="1200" dirty="0" err="1"/>
              <a:t>Rosberg</a:t>
            </a:r>
            <a:r>
              <a:rPr lang="en-US" sz="1200" dirty="0"/>
              <a:t>" 192.168.122.177 69.162.78.253 1500 200 TCP_HIT "GET http://</a:t>
            </a:r>
            <a:r>
              <a:rPr lang="en-US" sz="1200" dirty="0" err="1" smtClean="0"/>
              <a:t>forbes.com</a:t>
            </a:r>
            <a:r>
              <a:rPr lang="en-US" sz="1200" dirty="0"/>
              <a:t>/gels-contrariness-domain-</a:t>
            </a:r>
            <a:r>
              <a:rPr lang="en-US" sz="1200" dirty="0" err="1"/>
              <a:t>punchable</a:t>
            </a:r>
            <a:r>
              <a:rPr lang="en-US" sz="1200" dirty="0"/>
              <a:t>/1.html/548828415920276748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3100405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286232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a:t>
            </a:r>
            <a:r>
              <a:rPr lang="en-US" sz="1200" dirty="0" err="1"/>
              <a:t>Nico</a:t>
            </a:r>
            <a:r>
              <a:rPr lang="en-US" sz="1200" dirty="0"/>
              <a:t> </a:t>
            </a:r>
            <a:r>
              <a:rPr lang="en-US" sz="1200" dirty="0" err="1"/>
              <a:t>Rosberg</a:t>
            </a:r>
            <a:r>
              <a:rPr lang="en-US" sz="1200" dirty="0"/>
              <a:t>" 192.168.122.177 69.162.78.253 1500 200 TCP_HIT </a:t>
            </a:r>
            <a:r>
              <a:rPr lang="en-US" sz="1200" dirty="0" smtClean="0"/>
              <a:t>”GET </a:t>
            </a:r>
            <a:r>
              <a:rPr lang="en-US" sz="1200" dirty="0"/>
              <a:t>http</a:t>
            </a:r>
            <a:r>
              <a:rPr lang="en-US" sz="1200" dirty="0" smtClean="0"/>
              <a:t>://</a:t>
            </a:r>
            <a:r>
              <a:rPr lang="en-US" sz="1200" dirty="0" err="1"/>
              <a:t>forbes.com</a:t>
            </a:r>
            <a:r>
              <a:rPr lang="en-US" sz="1200" dirty="0"/>
              <a:t>/gels-contrariness-domain-</a:t>
            </a:r>
            <a:r>
              <a:rPr lang="en-US" sz="1200" dirty="0" err="1"/>
              <a:t>punchable</a:t>
            </a:r>
            <a:r>
              <a:rPr lang="en-US" sz="1200" dirty="0"/>
              <a:t>/1.html/548828415920276748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a:t>
            </a:r>
            <a:r>
              <a:rPr lang="en-US" sz="1200" dirty="0" err="1"/>
              <a:t>Nico</a:t>
            </a:r>
            <a:r>
              <a:rPr lang="en-US" sz="1200" dirty="0"/>
              <a:t> </a:t>
            </a:r>
            <a:r>
              <a:rPr lang="en-US" sz="1200" dirty="0" err="1"/>
              <a:t>Rosberg</a:t>
            </a:r>
            <a:r>
              <a:rPr lang="en-US" sz="1200" dirty="0"/>
              <a:t>" 192.168.122.177 69.162.78.253 1500 200 TCP_HIT "GET http://</a:t>
            </a:r>
            <a:r>
              <a:rPr lang="en-US" sz="1200" dirty="0" err="1"/>
              <a:t>portcullisesposturen.europartsplus.org</a:t>
            </a:r>
            <a:r>
              <a:rPr lang="en-US" sz="1200" dirty="0"/>
              <a:t>/IMvOBBZKDLqAJYIDe02t5hMMNyzBLN_q4kafJkVNqJVTnTmd HTTP/1.1" "Internet Services" "low risk" "application/x-shockwave-flash" 518 821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21462267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3447097"/>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a:t>
            </a:r>
            <a:r>
              <a:rPr lang="en-US" sz="1200" dirty="0" err="1"/>
              <a:t>Nico</a:t>
            </a:r>
            <a:r>
              <a:rPr lang="en-US" sz="1200" dirty="0"/>
              <a:t> </a:t>
            </a:r>
            <a:r>
              <a:rPr lang="en-US" sz="1200" dirty="0" err="1"/>
              <a:t>Rosberg</a:t>
            </a:r>
            <a:r>
              <a:rPr lang="en-US" sz="1200" dirty="0"/>
              <a:t>" 192.168.122.177 69.162.78.253 1500 200 TCP_HIT </a:t>
            </a:r>
            <a:r>
              <a:rPr lang="en-US" sz="1200" dirty="0" smtClean="0"/>
              <a:t>"</a:t>
            </a:r>
            <a:r>
              <a:rPr lang="en-US" sz="1200" dirty="0"/>
              <a:t>GET http:</a:t>
            </a:r>
            <a:r>
              <a:rPr lang="en-US" sz="1200" dirty="0" smtClean="0"/>
              <a:t>//</a:t>
            </a:r>
            <a:r>
              <a:rPr lang="en-US" sz="1200" dirty="0" err="1"/>
              <a:t>forbes.com</a:t>
            </a:r>
            <a:r>
              <a:rPr lang="en-US" sz="1200" dirty="0"/>
              <a:t>/gels-contrariness-domain-</a:t>
            </a:r>
            <a:r>
              <a:rPr lang="en-US" sz="1200" dirty="0" err="1"/>
              <a:t>punchable</a:t>
            </a:r>
            <a:r>
              <a:rPr lang="en-US" sz="1200" dirty="0"/>
              <a:t>/1.html/548828415920276748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a:t>
            </a:r>
            <a:r>
              <a:rPr lang="en-US" sz="1200" dirty="0" err="1"/>
              <a:t>forbes.com</a:t>
            </a:r>
            <a:r>
              <a:rPr lang="en-US" sz="1200" dirty="0"/>
              <a:t>/</a:t>
            </a:r>
            <a:r>
              <a:rPr lang="en-US" sz="1200" dirty="0" smtClean="0"/>
              <a:t>gels-contrariness</a:t>
            </a:r>
            <a:r>
              <a:rPr lang="en-US" sz="1200" dirty="0"/>
              <a:t>-domain-</a:t>
            </a:r>
            <a:r>
              <a:rPr lang="en-US" sz="1200" dirty="0" err="1"/>
              <a:t>punchable</a:t>
            </a:r>
            <a:r>
              <a:rPr lang="en-US" sz="1200" dirty="0"/>
              <a:t>/1.html"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a:t>
            </a:r>
            <a:r>
              <a:rPr lang="en-US" sz="1200" dirty="0" err="1"/>
              <a:t>Nico</a:t>
            </a:r>
            <a:r>
              <a:rPr lang="en-US" sz="1200" dirty="0"/>
              <a:t> </a:t>
            </a:r>
            <a:r>
              <a:rPr lang="en-US" sz="1200" dirty="0" err="1"/>
              <a:t>Rosberg</a:t>
            </a:r>
            <a:r>
              <a:rPr lang="en-US" sz="1200" dirty="0"/>
              <a:t>" 192.168.122.177 69.162.78.253 1500 200 TCP_HIT "GET http://</a:t>
            </a:r>
            <a:r>
              <a:rPr lang="en-US" sz="1200" dirty="0" err="1"/>
              <a:t>portcullisesposturen.europartsplus.org</a:t>
            </a:r>
            <a:r>
              <a:rPr lang="en-US" sz="1200" dirty="0"/>
              <a:t>/IMvOBBZKDLqAJYIDe02t5hMMNyzBLN_q4kafJkVNqJVTnTmd HTTP/1.1" "Internet Services" "low risk" "application/x-shockwave-flash" 518 821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smtClean="0"/>
              <a:t>Payload:</a:t>
            </a:r>
            <a:r>
              <a:rPr lang="en-US" sz="1200" dirty="0" smtClean="0"/>
              <a:t> [</a:t>
            </a:r>
            <a:r>
              <a:rPr lang="en-US" sz="1200" dirty="0"/>
              <a:t>29/Apr/2015:16:52:27 -0700] "</a:t>
            </a:r>
            <a:r>
              <a:rPr lang="en-US" sz="1200" dirty="0" err="1"/>
              <a:t>Nico</a:t>
            </a:r>
            <a:r>
              <a:rPr lang="en-US" sz="1200" dirty="0"/>
              <a:t> </a:t>
            </a:r>
            <a:r>
              <a:rPr lang="en-US" sz="1200" dirty="0" err="1"/>
              <a:t>Rosberg</a:t>
            </a:r>
            <a:r>
              <a:rPr lang="en-US" sz="1200" dirty="0"/>
              <a:t>" 192.168.122.177 69.162.78.253 1500 200 TCP_HIT "GET http://</a:t>
            </a:r>
            <a:r>
              <a:rPr lang="en-US" sz="1200" dirty="0" err="1"/>
              <a:t>portcullisesposturen.europartsplus.org</a:t>
            </a:r>
            <a:r>
              <a:rPr lang="en-US" sz="1200" dirty="0"/>
              <a:t>/UX7n1YkbNn8FUV6QVtEZLj-p-gLvRKlWEWmz3r7Ug8suRiY_ HTTP/1.1" "Internet Services" "low risk" "application/octet-stream" 136 915 "" "" "-" "0" "" "</a:t>
            </a:r>
            <a:r>
              <a:rPr lang="en-US" sz="1200" dirty="0" smtClean="0"/>
              <a:t>-”</a:t>
            </a:r>
            <a:r>
              <a:rPr lang="en-US" sz="1200" dirty="0"/>
              <a:t/>
            </a:r>
            <a:br>
              <a:rPr lang="en-US" sz="1200" dirty="0"/>
            </a:b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1293993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the Initial Exploit</a:t>
            </a:r>
          </a:p>
        </p:txBody>
      </p:sp>
      <p:sp>
        <p:nvSpPr>
          <p:cNvPr id="4" name="TextBox 3"/>
          <p:cNvSpPr txBox="1"/>
          <p:nvPr/>
        </p:nvSpPr>
        <p:spPr>
          <a:xfrm>
            <a:off x="558874" y="1553038"/>
            <a:ext cx="8127926" cy="4555092"/>
          </a:xfrm>
          <a:prstGeom prst="rect">
            <a:avLst/>
          </a:prstGeom>
          <a:noFill/>
        </p:spPr>
        <p:txBody>
          <a:bodyPr wrap="square" rtlCol="0">
            <a:spAutoFit/>
          </a:bodyPr>
          <a:lstStyle/>
          <a:p>
            <a:pPr marL="228600" indent="-228600">
              <a:buFont typeface="+mj-lt"/>
              <a:buAutoNum type="arabicPeriod"/>
            </a:pPr>
            <a:r>
              <a:rPr lang="en-US" sz="1200" b="1" dirty="0"/>
              <a:t>Initial Redirect From Poisoned Domain:  </a:t>
            </a:r>
            <a:r>
              <a:rPr lang="en-US" sz="1200" dirty="0"/>
              <a:t>[29/Apr/2015:16:52:23 -0700] "</a:t>
            </a:r>
            <a:r>
              <a:rPr lang="en-US" sz="1200" dirty="0" err="1"/>
              <a:t>Nico</a:t>
            </a:r>
            <a:r>
              <a:rPr lang="en-US" sz="1200" dirty="0"/>
              <a:t> </a:t>
            </a:r>
            <a:r>
              <a:rPr lang="en-US" sz="1200" dirty="0" err="1"/>
              <a:t>Rosberg</a:t>
            </a:r>
            <a:r>
              <a:rPr lang="en-US" sz="1200" dirty="0"/>
              <a:t>" 192.168.122.177 69.162.78.253 1500 200 TCP_HIT "GET http://</a:t>
            </a:r>
            <a:r>
              <a:rPr lang="en-US" sz="1200" dirty="0" err="1"/>
              <a:t>forbes.com</a:t>
            </a:r>
            <a:r>
              <a:rPr lang="en-US" sz="1200" dirty="0"/>
              <a:t>/gels-contrariness-domain-</a:t>
            </a:r>
            <a:r>
              <a:rPr lang="en-US" sz="1200" dirty="0" err="1"/>
              <a:t>punchable</a:t>
            </a:r>
            <a:r>
              <a:rPr lang="en-US" sz="1200" dirty="0"/>
              <a:t>/1.html/548828415920276748 HTTP/1.1" "Internet Services" "low risk" "text/html"</a:t>
            </a:r>
            <a:r>
              <a:rPr lang="en-US" sz="1200" b="1" dirty="0"/>
              <a:t> </a:t>
            </a:r>
            <a:r>
              <a:rPr lang="en-US" sz="1200" dirty="0"/>
              <a:t>604 142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 "-" "0" "" "-”</a:t>
            </a:r>
          </a:p>
          <a:p>
            <a:pPr marL="228600" indent="-228600">
              <a:buFont typeface="+mj-lt"/>
              <a:buAutoNum type="arabicPeriod"/>
            </a:pPr>
            <a:endParaRPr lang="en-US" sz="1200" b="1" dirty="0" smtClean="0"/>
          </a:p>
          <a:p>
            <a:pPr marL="228600" indent="-228600">
              <a:buFont typeface="+mj-lt"/>
              <a:buAutoNum type="arabicPeriod"/>
            </a:pPr>
            <a:r>
              <a:rPr lang="en-US" sz="1200" b="1" dirty="0" smtClean="0"/>
              <a:t>Flash Exploit: </a:t>
            </a:r>
            <a:r>
              <a:rPr lang="en-US" sz="1200" dirty="0" smtClean="0"/>
              <a:t>[</a:t>
            </a:r>
            <a:r>
              <a:rPr lang="en-US" sz="1200" dirty="0"/>
              <a:t>29/Apr/2015:16:52:26 -0700] "</a:t>
            </a:r>
            <a:r>
              <a:rPr lang="en-US" sz="1200" dirty="0" err="1"/>
              <a:t>Nico</a:t>
            </a:r>
            <a:r>
              <a:rPr lang="en-US" sz="1200" dirty="0"/>
              <a:t> </a:t>
            </a:r>
            <a:r>
              <a:rPr lang="en-US" sz="1200" dirty="0" err="1"/>
              <a:t>Rosberg</a:t>
            </a:r>
            <a:r>
              <a:rPr lang="en-US" sz="1200" dirty="0"/>
              <a:t>" 192.168.122.177 69.162.78.253 1500 200 TCP_HIT "GET http://</a:t>
            </a:r>
            <a:r>
              <a:rPr lang="en-US" sz="1200" dirty="0" err="1"/>
              <a:t>portcullisesposturen.europartsplus.org</a:t>
            </a:r>
            <a:r>
              <a:rPr lang="en-US" sz="1200" dirty="0"/>
              <a:t>/IMvOBBZKDLqAJYIDe02t5hMMNyzBLN_q4kafJkVNqJVTnTmd HTTP/1.1" "Internet Services" "low risk" "application/x-shockwave-flash" 518 821 "Mozilla/4.0 (compatible; MSIE 8.0; Windows NT 6.1; WOW64; Trident/4.0; SLCC2; .NET CLR 2.0.50727; .NET CLR 3.5.30729; .NET CLR 3.0.30729; Media Center PC 6.0)" "http:///</a:t>
            </a:r>
            <a:r>
              <a:rPr lang="en-US" sz="1200" dirty="0" err="1"/>
              <a:t>forbes.com</a:t>
            </a:r>
            <a:r>
              <a:rPr lang="en-US" sz="1200" dirty="0"/>
              <a:t>/gels-contrariness-domain-</a:t>
            </a:r>
            <a:r>
              <a:rPr lang="en-US" sz="1200" dirty="0" err="1"/>
              <a:t>punchable</a:t>
            </a:r>
            <a:r>
              <a:rPr lang="en-US" sz="1200" dirty="0"/>
              <a:t>/1.html/548828415920276748" "-" "0" "" "-</a:t>
            </a:r>
            <a:r>
              <a:rPr lang="en-US" sz="1200" dirty="0" smtClean="0"/>
              <a:t>”</a:t>
            </a:r>
          </a:p>
          <a:p>
            <a:pPr marL="228600" indent="-228600">
              <a:buFont typeface="+mj-lt"/>
              <a:buAutoNum type="arabicPeriod"/>
            </a:pPr>
            <a:endParaRPr lang="en-US" sz="1200" dirty="0" smtClean="0"/>
          </a:p>
          <a:p>
            <a:pPr marL="228600" indent="-228600">
              <a:buFont typeface="+mj-lt"/>
              <a:buAutoNum type="arabicPeriod"/>
            </a:pPr>
            <a:r>
              <a:rPr lang="en-US" sz="1200" b="1" dirty="0"/>
              <a:t>Payload:</a:t>
            </a:r>
            <a:r>
              <a:rPr lang="en-US" sz="1200" dirty="0"/>
              <a:t> [29/Apr/2015:16:52:27 -0700] "</a:t>
            </a:r>
            <a:r>
              <a:rPr lang="en-US" sz="1200" dirty="0" err="1"/>
              <a:t>Nico</a:t>
            </a:r>
            <a:r>
              <a:rPr lang="en-US" sz="1200" dirty="0"/>
              <a:t> </a:t>
            </a:r>
            <a:r>
              <a:rPr lang="en-US" sz="1200" dirty="0" err="1"/>
              <a:t>Rosberg</a:t>
            </a:r>
            <a:r>
              <a:rPr lang="en-US" sz="1200" dirty="0"/>
              <a:t>" 192.168.122.177 69.162.78.253 1500 200 TCP_HIT "GET http://</a:t>
            </a:r>
            <a:r>
              <a:rPr lang="en-US" sz="1200" dirty="0" err="1"/>
              <a:t>portcullisesposturen.europartsplus.org</a:t>
            </a:r>
            <a:r>
              <a:rPr lang="en-US" sz="1200" dirty="0"/>
              <a:t>/UX7n1YkbNn8FUV6QVtEZLj-p-gLvRKlWEWmz3r7Ug8suRiY_ HTTP/1.1" "Internet Services" "low risk" "application/octet-stream" 136 915 "" "" "-" "0" "" "-”</a:t>
            </a:r>
            <a:br>
              <a:rPr lang="en-US" sz="1200" dirty="0"/>
            </a:br>
            <a:endParaRPr lang="en-US" sz="1200" dirty="0"/>
          </a:p>
          <a:p>
            <a:pPr marL="228600" indent="-228600">
              <a:buFont typeface="+mj-lt"/>
              <a:buAutoNum type="arabicPeriod"/>
            </a:pPr>
            <a:r>
              <a:rPr lang="en-US" sz="1200" b="1" dirty="0" smtClean="0"/>
              <a:t>Command and Control:  </a:t>
            </a:r>
            <a:r>
              <a:rPr lang="en-US" sz="1200" dirty="0">
                <a:solidFill>
                  <a:srgbClr val="000000"/>
                </a:solidFill>
              </a:rPr>
              <a:t>[29/Apr/2015:16:52:33 -0700] "</a:t>
            </a:r>
            <a:r>
              <a:rPr lang="en-US" sz="1200" dirty="0" err="1">
                <a:solidFill>
                  <a:srgbClr val="000000"/>
                </a:solidFill>
              </a:rPr>
              <a:t>Nico</a:t>
            </a:r>
            <a:r>
              <a:rPr lang="en-US" sz="1200" dirty="0">
                <a:solidFill>
                  <a:srgbClr val="000000"/>
                </a:solidFill>
              </a:rPr>
              <a:t> </a:t>
            </a:r>
            <a:r>
              <a:rPr lang="en-US" sz="1200" dirty="0" err="1">
                <a:solidFill>
                  <a:srgbClr val="000000"/>
                </a:solidFill>
              </a:rPr>
              <a:t>Rosberg</a:t>
            </a:r>
            <a:r>
              <a:rPr lang="en-US" sz="1200" dirty="0">
                <a:solidFill>
                  <a:srgbClr val="000000"/>
                </a:solidFill>
              </a:rPr>
              <a:t>" 192.168.122.177 104.28.28.165 1500 200 TCP_HIT "GET http://dpckd2ftmf7lelsa.jjeyd2u37an30.com/tsdfewr2.php?U3ViamVj49MCZpc182ND0xJmlwPTIxMy4yMjkuODcuMjgmZXhlX3R5cGU9MQ== HTTP/1.1" "Internet Services" "low risk" "text/html; charset=UTF-8" 566 5 "Mozilla/4.0 (compatible; MSIE 8.0; Windows NT 5.1; Trident/4.0; .NET CLR 2.0.50727; .NET CLR 3.0.4506.2152; .NET CLR 3.5.30729)" "" "-" "0" "" "-”</a:t>
            </a:r>
          </a:p>
          <a:p>
            <a:pPr marL="228600" indent="-228600">
              <a:buFont typeface="+mj-lt"/>
              <a:buAutoNum type="arabicPeriod"/>
            </a:pPr>
            <a:endParaRPr lang="en-US" sz="1200" dirty="0" smtClean="0"/>
          </a:p>
          <a:p>
            <a:pPr marL="228600" indent="-228600">
              <a:buFont typeface="+mj-lt"/>
              <a:buAutoNum type="arabicPeriod"/>
            </a:pPr>
            <a:endParaRPr lang="en-US" sz="1200" dirty="0" smtClean="0"/>
          </a:p>
          <a:p>
            <a:pPr marL="228600" indent="-228600">
              <a:buFont typeface="+mj-lt"/>
              <a:buAutoNum type="arabicPeriod"/>
            </a:pPr>
            <a:endParaRPr lang="en-US" sz="1200" dirty="0" smtClean="0"/>
          </a:p>
        </p:txBody>
      </p:sp>
    </p:spTree>
    <p:extLst>
      <p:ext uri="{BB962C8B-B14F-4D97-AF65-F5344CB8AC3E}">
        <p14:creationId xmlns:p14="http://schemas.microsoft.com/office/powerpoint/2010/main" val="570440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Expressing </a:t>
            </a:r>
            <a:r>
              <a:rPr lang="en-US" sz="3200" dirty="0" err="1"/>
              <a:t>Microbehaviors</a:t>
            </a:r>
            <a:r>
              <a:rPr lang="en-US" sz="3200" dirty="0"/>
              <a:t> in Code: </a:t>
            </a:r>
            <a:r>
              <a:rPr lang="en-US" sz="3200" dirty="0" err="1"/>
              <a:t>Aktaion</a:t>
            </a:r>
            <a:r>
              <a:rPr lang="en-US" sz="3200" dirty="0"/>
              <a:t> V1</a:t>
            </a:r>
            <a:endParaRPr lang="en-US" sz="3200" dirty="0"/>
          </a:p>
        </p:txBody>
      </p:sp>
      <p:pic>
        <p:nvPicPr>
          <p:cNvPr id="4" name="Picture 3" descr="Screen Shot 2016-08-03 at 1.30.25 AM.jpg"/>
          <p:cNvPicPr>
            <a:picLocks noChangeAspect="1"/>
          </p:cNvPicPr>
          <p:nvPr/>
        </p:nvPicPr>
        <p:blipFill rotWithShape="1">
          <a:blip r:embed="rId2">
            <a:extLst>
              <a:ext uri="{28A0092B-C50C-407E-A947-70E740481C1C}">
                <a14:useLocalDpi xmlns:a14="http://schemas.microsoft.com/office/drawing/2010/main" val="0"/>
              </a:ext>
            </a:extLst>
          </a:blip>
          <a:srcRect r="5705" b="7398"/>
          <a:stretch/>
        </p:blipFill>
        <p:spPr>
          <a:xfrm>
            <a:off x="317521" y="1249680"/>
            <a:ext cx="8602959" cy="5283199"/>
          </a:xfrm>
          <a:prstGeom prst="rect">
            <a:avLst/>
          </a:prstGeom>
          <a:ln>
            <a:solidFill>
              <a:srgbClr val="000000"/>
            </a:solidFill>
          </a:ln>
        </p:spPr>
      </p:pic>
    </p:spTree>
    <p:extLst>
      <p:ext uri="{BB962C8B-B14F-4D97-AF65-F5344CB8AC3E}">
        <p14:creationId xmlns:p14="http://schemas.microsoft.com/office/powerpoint/2010/main" val="615911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a:t>
            </a:r>
            <a:r>
              <a:rPr lang="en-US" dirty="0" err="1" smtClean="0"/>
              <a:t>Microbehaviors</a:t>
            </a:r>
            <a:r>
              <a:rPr lang="en-US" dirty="0" smtClean="0"/>
              <a:t> in Code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TTP = </a:t>
            </a:r>
            <a:r>
              <a:rPr lang="en-US" dirty="0" err="1" smtClean="0"/>
              <a:t>Microbehavior</a:t>
            </a:r>
            <a:endParaRPr lang="en-US" dirty="0" smtClean="0"/>
          </a:p>
          <a:p>
            <a:r>
              <a:rPr lang="en-US" dirty="0" smtClean="0"/>
              <a:t>We want a flexible enough framework for blending both signatures on a pattern match with more general observations like</a:t>
            </a:r>
          </a:p>
          <a:p>
            <a:pPr lvl="2"/>
            <a:r>
              <a:rPr lang="en-US" dirty="0" smtClean="0"/>
              <a:t>‘Interesting’ sequences of Mime types of length &lt; 5</a:t>
            </a:r>
          </a:p>
          <a:p>
            <a:pPr lvl="2"/>
            <a:r>
              <a:rPr lang="en-US" dirty="0" smtClean="0"/>
              <a:t>Referrer Sequences with Small </a:t>
            </a:r>
            <a:r>
              <a:rPr lang="en-US" dirty="0" err="1" smtClean="0"/>
              <a:t>interavial</a:t>
            </a:r>
            <a:r>
              <a:rPr lang="en-US" dirty="0" smtClean="0"/>
              <a:t> times</a:t>
            </a:r>
          </a:p>
          <a:p>
            <a:pPr lvl="2"/>
            <a:r>
              <a:rPr lang="en-US" dirty="0" smtClean="0"/>
              <a:t>Mime type distribution in a time window across a single source IP</a:t>
            </a:r>
          </a:p>
          <a:p>
            <a:pPr lvl="2"/>
            <a:r>
              <a:rPr lang="en-US" dirty="0" smtClean="0"/>
              <a:t>Comparison of probability of observed (MIME Type, Extension) to overall enterprise population: example (</a:t>
            </a:r>
            <a:r>
              <a:rPr lang="en-US" dirty="0" err="1" smtClean="0"/>
              <a:t>octect</a:t>
            </a:r>
            <a:r>
              <a:rPr lang="en-US" dirty="0" smtClean="0"/>
              <a:t>-stream, .mp3) is extremely rare </a:t>
            </a:r>
            <a:endParaRPr lang="en-US" dirty="0"/>
          </a:p>
        </p:txBody>
      </p:sp>
    </p:spTree>
    <p:extLst>
      <p:ext uri="{BB962C8B-B14F-4D97-AF65-F5344CB8AC3E}">
        <p14:creationId xmlns:p14="http://schemas.microsoft.com/office/powerpoint/2010/main" val="7552171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Expressing </a:t>
            </a:r>
            <a:r>
              <a:rPr lang="en-US" sz="3200" dirty="0" err="1"/>
              <a:t>Microbehaviors</a:t>
            </a:r>
            <a:r>
              <a:rPr lang="en-US" sz="3200" dirty="0"/>
              <a:t> in </a:t>
            </a:r>
            <a:r>
              <a:rPr lang="en-US" sz="3200" dirty="0" smtClean="0"/>
              <a:t>Code: </a:t>
            </a:r>
            <a:r>
              <a:rPr lang="en-US" sz="3200" dirty="0" err="1" smtClean="0"/>
              <a:t>Aktaion</a:t>
            </a:r>
            <a:r>
              <a:rPr lang="en-US" sz="3200" dirty="0" smtClean="0"/>
              <a:t> V1</a:t>
            </a:r>
            <a:endParaRPr lang="en-US" sz="3200" dirty="0"/>
          </a:p>
        </p:txBody>
      </p:sp>
      <p:pic>
        <p:nvPicPr>
          <p:cNvPr id="9" name="Picture 8" descr="Screen Shot 2016-08-03 at 1.29.10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3" y="1229360"/>
            <a:ext cx="8630000" cy="5536737"/>
          </a:xfrm>
          <a:prstGeom prst="rect">
            <a:avLst/>
          </a:prstGeom>
          <a:ln>
            <a:solidFill>
              <a:srgbClr val="000000"/>
            </a:solidFill>
          </a:ln>
        </p:spPr>
      </p:pic>
    </p:spTree>
    <p:extLst>
      <p:ext uri="{BB962C8B-B14F-4D97-AF65-F5344CB8AC3E}">
        <p14:creationId xmlns:p14="http://schemas.microsoft.com/office/powerpoint/2010/main" val="1305714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pPr>
              <a:buFontTx/>
              <a:buChar char="-"/>
            </a:pPr>
            <a:r>
              <a:rPr lang="en-US" dirty="0" smtClean="0"/>
              <a:t>Crypto </a:t>
            </a:r>
            <a:r>
              <a:rPr lang="en-US" dirty="0"/>
              <a:t>Ransomware has become an increasing attack vector used </a:t>
            </a:r>
            <a:r>
              <a:rPr lang="en-US" dirty="0" smtClean="0"/>
              <a:t>by malicious </a:t>
            </a:r>
            <a:r>
              <a:rPr lang="en-US" dirty="0"/>
              <a:t>actors  to quickly turn infections into profits. </a:t>
            </a:r>
            <a:endParaRPr lang="en-US" dirty="0" smtClean="0"/>
          </a:p>
          <a:p>
            <a:pPr>
              <a:buFontTx/>
              <a:buChar char="-"/>
            </a:pPr>
            <a:r>
              <a:rPr lang="en-US" dirty="0" smtClean="0"/>
              <a:t>Current state of threat detection </a:t>
            </a:r>
            <a:r>
              <a:rPr lang="en-US" dirty="0"/>
              <a:t>technologies is based on </a:t>
            </a:r>
            <a:r>
              <a:rPr lang="en-US" dirty="0" smtClean="0"/>
              <a:t>static signature </a:t>
            </a:r>
            <a:r>
              <a:rPr lang="en-US" dirty="0"/>
              <a:t>approach applied </a:t>
            </a:r>
            <a:r>
              <a:rPr lang="en-US" dirty="0" smtClean="0"/>
              <a:t>to executing </a:t>
            </a:r>
            <a:r>
              <a:rPr lang="en-US" dirty="0"/>
              <a:t>binaries. </a:t>
            </a:r>
            <a:endParaRPr lang="en-US" dirty="0" smtClean="0"/>
          </a:p>
          <a:p>
            <a:pPr>
              <a:buFontTx/>
              <a:buChar char="-"/>
            </a:pPr>
            <a:r>
              <a:rPr lang="en-US" dirty="0" smtClean="0"/>
              <a:t>This approach </a:t>
            </a:r>
            <a:r>
              <a:rPr lang="en-US" dirty="0"/>
              <a:t>is insufficient and inefficient protecting victims against </a:t>
            </a:r>
            <a:r>
              <a:rPr lang="en-US" dirty="0" smtClean="0"/>
              <a:t>this type of threat </a:t>
            </a:r>
            <a:r>
              <a:rPr lang="en-US" dirty="0"/>
              <a:t>as malicious actors will apply obfuscation and user </a:t>
            </a:r>
            <a:r>
              <a:rPr lang="en-US" dirty="0" smtClean="0"/>
              <a:t>deceiving techniques </a:t>
            </a:r>
            <a:r>
              <a:rPr lang="en-US" dirty="0"/>
              <a:t>that </a:t>
            </a:r>
            <a:r>
              <a:rPr lang="en-US" dirty="0" smtClean="0"/>
              <a:t>easily bypass </a:t>
            </a:r>
            <a:r>
              <a:rPr lang="en-US" dirty="0"/>
              <a:t>static signature based defense </a:t>
            </a:r>
            <a:r>
              <a:rPr lang="en-US" dirty="0" smtClean="0"/>
              <a:t>technologies</a:t>
            </a:r>
            <a:endParaRPr lang="en-US" dirty="0"/>
          </a:p>
        </p:txBody>
      </p:sp>
    </p:spTree>
    <p:extLst>
      <p:ext uri="{BB962C8B-B14F-4D97-AF65-F5344CB8AC3E}">
        <p14:creationId xmlns:p14="http://schemas.microsoft.com/office/powerpoint/2010/main" val="3478354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890"/>
            <a:ext cx="8229600" cy="1143000"/>
          </a:xfrm>
        </p:spPr>
        <p:txBody>
          <a:bodyPr>
            <a:normAutofit fontScale="90000"/>
          </a:bodyPr>
          <a:lstStyle/>
          <a:p>
            <a:r>
              <a:rPr lang="en-US" dirty="0"/>
              <a:t>Expressing </a:t>
            </a:r>
            <a:r>
              <a:rPr lang="en-US" dirty="0" err="1"/>
              <a:t>Microbehaviors</a:t>
            </a:r>
            <a:r>
              <a:rPr lang="en-US" dirty="0"/>
              <a:t> in Code: </a:t>
            </a:r>
            <a:r>
              <a:rPr lang="en-US" dirty="0" err="1" smtClean="0"/>
              <a:t>Aktaion</a:t>
            </a:r>
            <a:r>
              <a:rPr lang="en-US" dirty="0" smtClean="0"/>
              <a:t> V2</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3"/>
              </a:rPr>
              <a:t>https://</a:t>
            </a:r>
            <a:r>
              <a:rPr lang="en-US" dirty="0" smtClean="0">
                <a:hlinkClick r:id="rId3"/>
              </a:rPr>
              <a:t>github.com/jzadeh/aktaion2/tree/blackhat_eu_2017</a:t>
            </a:r>
            <a:r>
              <a:rPr lang="en-US" dirty="0" smtClean="0"/>
              <a:t> (careful not merged into master until EOW for now use the following for access</a:t>
            </a:r>
          </a:p>
          <a:p>
            <a:pPr marL="971550" lvl="1" indent="-514350">
              <a:buFont typeface="+mj-lt"/>
              <a:buAutoNum type="arabicPeriod"/>
            </a:pPr>
            <a:r>
              <a:rPr lang="en-US" dirty="0" err="1" smtClean="0"/>
              <a:t>git</a:t>
            </a:r>
            <a:r>
              <a:rPr lang="en-US" dirty="0"/>
              <a:t> clone </a:t>
            </a:r>
            <a:r>
              <a:rPr lang="en-US" dirty="0">
                <a:hlinkClick r:id="rId4"/>
              </a:rPr>
              <a:t>https://</a:t>
            </a:r>
            <a:r>
              <a:rPr lang="en-US" dirty="0" smtClean="0">
                <a:hlinkClick r:id="rId4"/>
              </a:rPr>
              <a:t>github.com/jzadeh/aktaion2.git</a:t>
            </a:r>
            <a:endParaRPr lang="en-US" dirty="0" smtClean="0"/>
          </a:p>
          <a:p>
            <a:pPr marL="971550" lvl="1" indent="-514350">
              <a:buFont typeface="+mj-lt"/>
              <a:buAutoNum type="arabicPeriod"/>
            </a:pPr>
            <a:r>
              <a:rPr lang="en-US" dirty="0" err="1" smtClean="0"/>
              <a:t>git</a:t>
            </a:r>
            <a:r>
              <a:rPr lang="en-US" dirty="0" smtClean="0"/>
              <a:t> checkout origin blackhat_eu_2017</a:t>
            </a:r>
            <a:endParaRPr lang="en-US" dirty="0"/>
          </a:p>
          <a:p>
            <a:r>
              <a:rPr lang="en-US" dirty="0" smtClean="0"/>
              <a:t>Migrated Core Logic and Modules to Python3 Implementation</a:t>
            </a:r>
          </a:p>
          <a:p>
            <a:pPr lvl="1"/>
            <a:r>
              <a:rPr lang="en-US" dirty="0" smtClean="0"/>
              <a:t>aktaion2/python</a:t>
            </a:r>
          </a:p>
          <a:p>
            <a:pPr lvl="1"/>
            <a:r>
              <a:rPr lang="en-US" dirty="0" smtClean="0"/>
              <a:t>./</a:t>
            </a:r>
            <a:r>
              <a:rPr lang="en-US" dirty="0" err="1" smtClean="0"/>
              <a:t>run_ml.sh</a:t>
            </a:r>
            <a:r>
              <a:rPr lang="en-US" dirty="0" smtClean="0"/>
              <a:t> : builds machine learning ready data sets given input directories and window sizes and </a:t>
            </a:r>
            <a:r>
              <a:rPr lang="en-US" dirty="0" err="1" smtClean="0"/>
              <a:t>conig</a:t>
            </a:r>
            <a:r>
              <a:rPr lang="en-US" dirty="0" smtClean="0"/>
              <a:t> </a:t>
            </a:r>
            <a:r>
              <a:rPr lang="en-US" dirty="0" err="1" smtClean="0"/>
              <a:t>params</a:t>
            </a:r>
            <a:endParaRPr lang="en-US" dirty="0" smtClean="0"/>
          </a:p>
          <a:p>
            <a:pPr lvl="1"/>
            <a:r>
              <a:rPr lang="en-US" dirty="0" smtClean="0"/>
              <a:t>./run_aktaion2.sh : use to reproduce what you see in the arsenal demo and score </a:t>
            </a:r>
            <a:r>
              <a:rPr lang="en-US" dirty="0" err="1" smtClean="0"/>
              <a:t>invidual</a:t>
            </a:r>
            <a:r>
              <a:rPr lang="en-US" dirty="0" smtClean="0"/>
              <a:t> files</a:t>
            </a:r>
          </a:p>
          <a:p>
            <a:r>
              <a:rPr lang="en-US" dirty="0"/>
              <a:t>aktaion2/python/</a:t>
            </a:r>
            <a:r>
              <a:rPr lang="en-US" dirty="0" err="1"/>
              <a:t>research_dev</a:t>
            </a:r>
            <a:r>
              <a:rPr lang="en-US" dirty="0"/>
              <a:t>/</a:t>
            </a:r>
            <a:r>
              <a:rPr lang="en-US" dirty="0" err="1"/>
              <a:t>random_forest</a:t>
            </a:r>
            <a:r>
              <a:rPr lang="en-US" dirty="0"/>
              <a:t>: </a:t>
            </a:r>
          </a:p>
          <a:p>
            <a:pPr lvl="2"/>
            <a:r>
              <a:rPr lang="en-US" dirty="0" err="1"/>
              <a:t>micro_beahvior_core_logic.py</a:t>
            </a:r>
            <a:r>
              <a:rPr lang="en-US" dirty="0"/>
              <a:t> : key abstraction used for building important characteristics about attack/benign in a form useful for AI to learn from</a:t>
            </a:r>
          </a:p>
          <a:p>
            <a:pPr lvl="2"/>
            <a:r>
              <a:rPr lang="en-US" dirty="0"/>
              <a:t>rf_v2.py, </a:t>
            </a:r>
            <a:r>
              <a:rPr lang="en-US" dirty="0" err="1"/>
              <a:t>svm.py</a:t>
            </a:r>
            <a:r>
              <a:rPr lang="en-US" dirty="0"/>
              <a:t>, </a:t>
            </a:r>
            <a:r>
              <a:rPr lang="en-US" dirty="0" err="1"/>
              <a:t>calibration.py</a:t>
            </a:r>
            <a:r>
              <a:rPr lang="en-US" dirty="0"/>
              <a:t> : main machine </a:t>
            </a:r>
            <a:r>
              <a:rPr lang="en-US" dirty="0" err="1"/>
              <a:t>leanring</a:t>
            </a:r>
            <a:r>
              <a:rPr lang="en-US" dirty="0"/>
              <a:t> based tools using Random Forest, Support Vector Machine and Classifier performance analysis</a:t>
            </a:r>
          </a:p>
          <a:p>
            <a:endParaRPr lang="en-US" dirty="0" smtClean="0"/>
          </a:p>
        </p:txBody>
      </p:sp>
    </p:spTree>
    <p:extLst>
      <p:ext uri="{BB962C8B-B14F-4D97-AF65-F5344CB8AC3E}">
        <p14:creationId xmlns:p14="http://schemas.microsoft.com/office/powerpoint/2010/main" val="13960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Expressing </a:t>
            </a:r>
            <a:r>
              <a:rPr lang="en-US" dirty="0" err="1"/>
              <a:t>Microbehaviors</a:t>
            </a:r>
            <a:r>
              <a:rPr lang="en-US" dirty="0"/>
              <a:t> in Code: </a:t>
            </a:r>
            <a:r>
              <a:rPr lang="en-US" dirty="0" err="1" smtClean="0"/>
              <a:t>Aktaion</a:t>
            </a:r>
            <a:r>
              <a:rPr lang="en-US" dirty="0" smtClean="0"/>
              <a:t> V2</a:t>
            </a:r>
            <a:endParaRPr lang="en-US" dirty="0"/>
          </a:p>
        </p:txBody>
      </p:sp>
      <p:sp>
        <p:nvSpPr>
          <p:cNvPr id="3" name="Content Placeholder 2"/>
          <p:cNvSpPr>
            <a:spLocks noGrp="1"/>
          </p:cNvSpPr>
          <p:nvPr>
            <p:ph idx="1"/>
          </p:nvPr>
        </p:nvSpPr>
        <p:spPr/>
        <p:txBody>
          <a:bodyPr>
            <a:normAutofit/>
          </a:bodyPr>
          <a:lstStyle/>
          <a:p>
            <a:r>
              <a:rPr lang="en-US" dirty="0" smtClean="0"/>
              <a:t>Additional Functionality</a:t>
            </a:r>
          </a:p>
          <a:p>
            <a:pPr lvl="1"/>
            <a:r>
              <a:rPr lang="en-US" dirty="0" smtClean="0"/>
              <a:t>aktaion2/data : location of all data sets including proxy, bro, </a:t>
            </a:r>
            <a:r>
              <a:rPr lang="en-US" dirty="0" err="1" smtClean="0"/>
              <a:t>palo</a:t>
            </a:r>
            <a:r>
              <a:rPr lang="en-US" dirty="0" smtClean="0"/>
              <a:t> alto and raw PCAP examples.  Sample files prepped for machine learning are located in </a:t>
            </a:r>
            <a:r>
              <a:rPr lang="en-US" dirty="0" err="1" smtClean="0"/>
              <a:t>logs_normalized_format</a:t>
            </a:r>
            <a:endParaRPr lang="en-US" dirty="0" smtClean="0"/>
          </a:p>
          <a:p>
            <a:pPr lvl="1"/>
            <a:r>
              <a:rPr lang="en-US" dirty="0" smtClean="0"/>
              <a:t>aktaion2/documentation </a:t>
            </a:r>
            <a:r>
              <a:rPr lang="en-US" dirty="0"/>
              <a:t>: </a:t>
            </a:r>
            <a:r>
              <a:rPr lang="en-US" dirty="0" smtClean="0"/>
              <a:t>AKTAIONv2BHEU2017.pptx and other docs available from related ML + Cyber open source projects </a:t>
            </a:r>
          </a:p>
        </p:txBody>
      </p:sp>
    </p:spTree>
    <p:extLst>
      <p:ext uri="{BB962C8B-B14F-4D97-AF65-F5344CB8AC3E}">
        <p14:creationId xmlns:p14="http://schemas.microsoft.com/office/powerpoint/2010/main" val="1898905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Classifier Trained On Raw Exploit/Benign HTTP Samples</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822" y="1600200"/>
            <a:ext cx="7578356" cy="4525963"/>
          </a:xfrm>
        </p:spPr>
      </p:pic>
    </p:spTree>
    <p:extLst>
      <p:ext uri="{BB962C8B-B14F-4D97-AF65-F5344CB8AC3E}">
        <p14:creationId xmlns:p14="http://schemas.microsoft.com/office/powerpoint/2010/main" val="1154714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Classifier Trained On Raw Exploit/Benign HTTP </a:t>
            </a:r>
            <a:r>
              <a:rPr lang="en-US" sz="2800" dirty="0" smtClean="0"/>
              <a:t>Samples: Random Forest Variable Importance Plot</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1890599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the best ML</a:t>
            </a:r>
            <a:endParaRPr lang="en-US" dirty="0"/>
          </a:p>
        </p:txBody>
      </p:sp>
      <p:sp>
        <p:nvSpPr>
          <p:cNvPr id="3" name="Content Placeholder 2"/>
          <p:cNvSpPr>
            <a:spLocks noGrp="1"/>
          </p:cNvSpPr>
          <p:nvPr>
            <p:ph idx="1"/>
          </p:nvPr>
        </p:nvSpPr>
        <p:spPr/>
        <p:txBody>
          <a:bodyPr>
            <a:normAutofit fontScale="85000" lnSpcReduction="20000"/>
          </a:bodyPr>
          <a:lstStyle/>
          <a:p>
            <a:r>
              <a:rPr lang="en-US" dirty="0"/>
              <a:t>Nearest </a:t>
            </a:r>
            <a:r>
              <a:rPr lang="en-US" dirty="0" smtClean="0"/>
              <a:t>Neighbors 0.925</a:t>
            </a:r>
          </a:p>
          <a:p>
            <a:r>
              <a:rPr lang="en-US" dirty="0" smtClean="0"/>
              <a:t>Linear SVM 0.4</a:t>
            </a:r>
          </a:p>
          <a:p>
            <a:r>
              <a:rPr lang="en-US" dirty="0" smtClean="0"/>
              <a:t>RBF SVM 0.875</a:t>
            </a:r>
          </a:p>
          <a:p>
            <a:r>
              <a:rPr lang="en-US" dirty="0" smtClean="0"/>
              <a:t>Gaussian Process 0.9</a:t>
            </a:r>
          </a:p>
          <a:p>
            <a:r>
              <a:rPr lang="en-US" dirty="0" smtClean="0"/>
              <a:t>Decision Tree 0.775</a:t>
            </a:r>
          </a:p>
          <a:p>
            <a:r>
              <a:rPr lang="en-US" dirty="0" smtClean="0"/>
              <a:t>Random Forest 0.825</a:t>
            </a:r>
          </a:p>
          <a:p>
            <a:r>
              <a:rPr lang="en-US" dirty="0" smtClean="0"/>
              <a:t>Neural Net 0.775</a:t>
            </a:r>
          </a:p>
          <a:p>
            <a:r>
              <a:rPr lang="en-US" dirty="0" err="1" smtClean="0"/>
              <a:t>AdaBoost</a:t>
            </a:r>
            <a:r>
              <a:rPr lang="en-US" dirty="0" smtClean="0"/>
              <a:t> 0.825</a:t>
            </a:r>
          </a:p>
          <a:p>
            <a:r>
              <a:rPr lang="en-US" dirty="0" smtClean="0"/>
              <a:t>Naive Bayes 0.7</a:t>
            </a:r>
          </a:p>
          <a:p>
            <a:r>
              <a:rPr lang="en-US" dirty="0" smtClean="0"/>
              <a:t>QDA 0.725</a:t>
            </a:r>
            <a:endParaRPr lang="en-US" dirty="0"/>
          </a:p>
        </p:txBody>
      </p:sp>
    </p:spTree>
    <p:extLst>
      <p:ext uri="{BB962C8B-B14F-4D97-AF65-F5344CB8AC3E}">
        <p14:creationId xmlns:p14="http://schemas.microsoft.com/office/powerpoint/2010/main" val="1175906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TTPs and Machine Learning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David </a:t>
            </a:r>
            <a:r>
              <a:rPr lang="en-US" dirty="0" err="1" smtClean="0"/>
              <a:t>Bianco</a:t>
            </a:r>
            <a:r>
              <a:rPr lang="en-US" dirty="0" smtClean="0"/>
              <a:t> </a:t>
            </a:r>
            <a:r>
              <a:rPr lang="en-US" dirty="0" smtClean="0">
                <a:hlinkClick r:id="rId2"/>
              </a:rPr>
              <a:t>http</a:t>
            </a:r>
            <a:r>
              <a:rPr lang="en-US" dirty="0">
                <a:hlinkClick r:id="rId2"/>
              </a:rPr>
              <a:t>://detect-respond.blogspot.com/2013/03/the-pyramid-of-</a:t>
            </a:r>
            <a:r>
              <a:rPr lang="en-US" dirty="0" smtClean="0">
                <a:hlinkClick r:id="rId2"/>
              </a:rPr>
              <a:t>pain.html</a:t>
            </a:r>
            <a:endParaRPr lang="en-US" dirty="0" smtClean="0"/>
          </a:p>
          <a:p>
            <a:pPr lvl="1"/>
            <a:r>
              <a:rPr lang="en-US" dirty="0" smtClean="0"/>
              <a:t>Pyramid of Pain Paraphrase “1</a:t>
            </a:r>
            <a:r>
              <a:rPr lang="en-US" baseline="30000" dirty="0" smtClean="0"/>
              <a:t>st</a:t>
            </a:r>
            <a:r>
              <a:rPr lang="en-US" dirty="0" smtClean="0"/>
              <a:t> level IOC’s can be modified easily by an adversary (IP address, File Hash) whereas higher level TTPs (Techniques, Tactics, Procedure) are expressions of an </a:t>
            </a:r>
            <a:r>
              <a:rPr lang="en-US" dirty="0" err="1" smtClean="0"/>
              <a:t>advesaries</a:t>
            </a:r>
            <a:r>
              <a:rPr lang="en-US" dirty="0" smtClean="0"/>
              <a:t> behavior at a higher level and are harder for the adversary to modify (the attackers training to use a specific tool, </a:t>
            </a:r>
            <a:r>
              <a:rPr lang="en-US" dirty="0" err="1" smtClean="0"/>
              <a:t>exfil</a:t>
            </a:r>
            <a:r>
              <a:rPr lang="en-US" dirty="0" smtClean="0"/>
              <a:t> sequence etc..)</a:t>
            </a:r>
          </a:p>
          <a:p>
            <a:r>
              <a:rPr lang="en-US" dirty="0" smtClean="0"/>
              <a:t>TTP We Focus on Primarily:  Initial Exploit Delivery</a:t>
            </a:r>
          </a:p>
          <a:p>
            <a:r>
              <a:rPr lang="en-US" dirty="0" smtClean="0"/>
              <a:t>We use this idea to reduce the problem of detecting </a:t>
            </a:r>
            <a:r>
              <a:rPr lang="en-US" dirty="0"/>
              <a:t>R</a:t>
            </a:r>
            <a:r>
              <a:rPr lang="en-US" dirty="0" smtClean="0"/>
              <a:t>ansomware in the environment to an early stage in the life cycle of the attacker</a:t>
            </a:r>
          </a:p>
          <a:p>
            <a:pPr lvl="1"/>
            <a:r>
              <a:rPr lang="en-US" dirty="0" smtClean="0"/>
              <a:t>Lots of re</a:t>
            </a:r>
          </a:p>
          <a:p>
            <a:pPr lvl="1"/>
            <a:endParaRPr lang="en-US" dirty="0"/>
          </a:p>
        </p:txBody>
      </p:sp>
    </p:spTree>
    <p:extLst>
      <p:ext uri="{BB962C8B-B14F-4D97-AF65-F5344CB8AC3E}">
        <p14:creationId xmlns:p14="http://schemas.microsoft.com/office/powerpoint/2010/main" val="23302288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Micro Behavior </a:t>
            </a:r>
            <a:r>
              <a:rPr lang="en-US" dirty="0"/>
              <a:t>M</a:t>
            </a:r>
            <a:r>
              <a:rPr lang="en-US" dirty="0" smtClean="0"/>
              <a:t>ining</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a:t>Payload delivery.  Focused on traffic to malicious sites and the related indicators when malicious code is served. Including things such as URI entropy, redirects, domain generated by algorithms (DGAs), types and sequences of MIME content presented to victim during payload delivery.  A reputation feed from </a:t>
            </a:r>
            <a:r>
              <a:rPr lang="en-US" dirty="0" err="1"/>
              <a:t>ransomware</a:t>
            </a:r>
            <a:r>
              <a:rPr lang="en-US" dirty="0"/>
              <a:t> domains and IP was used as ground truth (</a:t>
            </a:r>
            <a:r>
              <a:rPr lang="en-US" u="sng" dirty="0">
                <a:hlinkClick r:id="rId2"/>
              </a:rPr>
              <a:t>http://ransomwaretracker.abuse.ch/),</a:t>
            </a:r>
            <a:r>
              <a:rPr lang="en-US" dirty="0"/>
              <a:t> as well as PCAP samples from sites such as </a:t>
            </a:r>
            <a:r>
              <a:rPr lang="en-US" u="sng" dirty="0">
                <a:hlinkClick r:id="rId3"/>
              </a:rPr>
              <a:t>http://www.malware-traffic-analysis.net/</a:t>
            </a:r>
            <a:r>
              <a:rPr lang="en-US" dirty="0"/>
              <a:t> , </a:t>
            </a:r>
            <a:r>
              <a:rPr lang="en-US" u="sng" dirty="0">
                <a:hlinkClick r:id="rId4"/>
              </a:rPr>
              <a:t>http://contagiodump.blogspot.com/</a:t>
            </a:r>
            <a:r>
              <a:rPr lang="en-US" dirty="0"/>
              <a:t> , and data collected during field research. </a:t>
            </a:r>
          </a:p>
          <a:p>
            <a:pPr lvl="0"/>
            <a:r>
              <a:rPr lang="en-US" dirty="0"/>
              <a:t>Call backs (Phone home) patterns, including user agent , URI strings, HTTP “GET” or “POST” requests, DNS queries, URI strings, frequency of call backs, periodicity of connections. </a:t>
            </a:r>
          </a:p>
          <a:p>
            <a:pPr lvl="0"/>
            <a:r>
              <a:rPr lang="en-US" dirty="0"/>
              <a:t>Covert Channel indicators, such as non HTTP traffic (HTTPS), and non DNS traffic present during such communications. </a:t>
            </a:r>
          </a:p>
          <a:p>
            <a:endParaRPr lang="en-US" dirty="0"/>
          </a:p>
        </p:txBody>
      </p:sp>
    </p:spTree>
    <p:extLst>
      <p:ext uri="{BB962C8B-B14F-4D97-AF65-F5344CB8AC3E}">
        <p14:creationId xmlns:p14="http://schemas.microsoft.com/office/powerpoint/2010/main" val="4398177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Micro Behaviors</a:t>
            </a:r>
            <a:endParaRPr lang="en-US" dirty="0"/>
          </a:p>
        </p:txBody>
      </p:sp>
      <p:sp>
        <p:nvSpPr>
          <p:cNvPr id="3" name="Content Placeholder 2"/>
          <p:cNvSpPr>
            <a:spLocks noGrp="1"/>
          </p:cNvSpPr>
          <p:nvPr>
            <p:ph idx="1"/>
          </p:nvPr>
        </p:nvSpPr>
        <p:spPr/>
        <p:txBody>
          <a:bodyPr>
            <a:normAutofit/>
          </a:bodyPr>
          <a:lstStyle/>
          <a:p>
            <a:r>
              <a:rPr lang="en-US" dirty="0" smtClean="0"/>
              <a:t>Mime Type Sequences</a:t>
            </a:r>
            <a:r>
              <a:rPr lang="en-US" dirty="0"/>
              <a:t> </a:t>
            </a:r>
            <a:r>
              <a:rPr lang="en-US" dirty="0" smtClean="0"/>
              <a:t>Occurring in a Single Sequence of Small Time length from a Single Host</a:t>
            </a:r>
          </a:p>
        </p:txBody>
      </p:sp>
      <p:graphicFrame>
        <p:nvGraphicFramePr>
          <p:cNvPr id="6" name="Chart 5"/>
          <p:cNvGraphicFramePr>
            <a:graphicFrameLocks/>
          </p:cNvGraphicFramePr>
          <p:nvPr>
            <p:extLst>
              <p:ext uri="{D42A27DB-BD31-4B8C-83A1-F6EECF244321}">
                <p14:modId xmlns:p14="http://schemas.microsoft.com/office/powerpoint/2010/main" val="253488215"/>
              </p:ext>
            </p:extLst>
          </p:nvPr>
        </p:nvGraphicFramePr>
        <p:xfrm>
          <a:off x="947322" y="3060724"/>
          <a:ext cx="7466428" cy="30225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94530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the approach to other problems</a:t>
            </a:r>
          </a:p>
        </p:txBody>
      </p:sp>
    </p:spTree>
    <p:extLst>
      <p:ext uri="{BB962C8B-B14F-4D97-AF65-F5344CB8AC3E}">
        <p14:creationId xmlns:p14="http://schemas.microsoft.com/office/powerpoint/2010/main" val="3068085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Sequencing the Security DNA</a:t>
            </a:r>
            <a:endParaRPr lang="en-US" dirty="0"/>
          </a:p>
        </p:txBody>
      </p:sp>
      <p:sp>
        <p:nvSpPr>
          <p:cNvPr id="4" name="Content Placeholder 2"/>
          <p:cNvSpPr>
            <a:spLocks noGrp="1"/>
          </p:cNvSpPr>
          <p:nvPr>
            <p:ph idx="1"/>
          </p:nvPr>
        </p:nvSpPr>
        <p:spPr>
          <a:xfrm>
            <a:off x="397708" y="1699568"/>
            <a:ext cx="8229600" cy="894347"/>
          </a:xfrm>
        </p:spPr>
        <p:txBody>
          <a:bodyPr>
            <a:normAutofit fontScale="92500" lnSpcReduction="20000"/>
          </a:bodyPr>
          <a:lstStyle/>
          <a:p>
            <a:r>
              <a:rPr lang="en-US" dirty="0" smtClean="0"/>
              <a:t>We parallelize across many nodes (JVMs) and use both real time and batch computations</a:t>
            </a:r>
            <a:endParaRPr lang="en-US" dirty="0"/>
          </a:p>
        </p:txBody>
      </p:sp>
      <p:pic>
        <p:nvPicPr>
          <p:cNvPr id="5" name="Picture 4"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5630011"/>
            <a:ext cx="1313698" cy="992304"/>
          </a:xfrm>
          <a:prstGeom prst="rect">
            <a:avLst/>
          </a:prstGeom>
        </p:spPr>
      </p:pic>
      <p:sp>
        <p:nvSpPr>
          <p:cNvPr id="9" name="Process 8"/>
          <p:cNvSpPr/>
          <p:nvPr/>
        </p:nvSpPr>
        <p:spPr>
          <a:xfrm>
            <a:off x="1651000" y="27262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rocess 9"/>
          <p:cNvSpPr/>
          <p:nvPr/>
        </p:nvSpPr>
        <p:spPr>
          <a:xfrm>
            <a:off x="1651000" y="40724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rocess 10"/>
          <p:cNvSpPr/>
          <p:nvPr/>
        </p:nvSpPr>
        <p:spPr>
          <a:xfrm>
            <a:off x="1651000" y="54186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4233011"/>
            <a:ext cx="1313698" cy="992304"/>
          </a:xfrm>
          <a:prstGeom prst="rect">
            <a:avLst/>
          </a:prstGeom>
        </p:spPr>
      </p:pic>
      <p:pic>
        <p:nvPicPr>
          <p:cNvPr id="13" name="Picture 12"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4" y="2802144"/>
            <a:ext cx="1313698" cy="992304"/>
          </a:xfrm>
          <a:prstGeom prst="rect">
            <a:avLst/>
          </a:prstGeom>
        </p:spPr>
      </p:pic>
      <p:sp>
        <p:nvSpPr>
          <p:cNvPr id="14" name="Rectangle 13"/>
          <p:cNvSpPr/>
          <p:nvPr/>
        </p:nvSpPr>
        <p:spPr>
          <a:xfrm>
            <a:off x="1651000" y="27262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p:cNvSpPr/>
          <p:nvPr/>
        </p:nvSpPr>
        <p:spPr>
          <a:xfrm>
            <a:off x="1651000" y="40724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p:cNvSpPr/>
          <p:nvPr/>
        </p:nvSpPr>
        <p:spPr>
          <a:xfrm>
            <a:off x="1651000" y="54186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7" name="Picture 16"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363" y="3463185"/>
            <a:ext cx="368047" cy="368047"/>
          </a:xfrm>
          <a:prstGeom prst="rect">
            <a:avLst/>
          </a:prstGeom>
        </p:spPr>
      </p:pic>
      <p:pic>
        <p:nvPicPr>
          <p:cNvPr id="20" name="Picture 19"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350" y="3358432"/>
            <a:ext cx="628715" cy="604118"/>
          </a:xfrm>
          <a:prstGeom prst="rect">
            <a:avLst/>
          </a:prstGeom>
        </p:spPr>
      </p:pic>
      <p:pic>
        <p:nvPicPr>
          <p:cNvPr id="21" name="Picture 20"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4812160"/>
            <a:ext cx="368047" cy="368047"/>
          </a:xfrm>
          <a:prstGeom prst="rect">
            <a:avLst/>
          </a:prstGeom>
        </p:spPr>
      </p:pic>
      <p:pic>
        <p:nvPicPr>
          <p:cNvPr id="22" name="Picture 21"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4707407"/>
            <a:ext cx="628715" cy="604118"/>
          </a:xfrm>
          <a:prstGeom prst="rect">
            <a:avLst/>
          </a:prstGeom>
        </p:spPr>
      </p:pic>
      <p:pic>
        <p:nvPicPr>
          <p:cNvPr id="23" name="Picture 22"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6075337"/>
            <a:ext cx="368047" cy="368047"/>
          </a:xfrm>
          <a:prstGeom prst="rect">
            <a:avLst/>
          </a:prstGeom>
        </p:spPr>
      </p:pic>
      <p:pic>
        <p:nvPicPr>
          <p:cNvPr id="24" name="Picture 23"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5970584"/>
            <a:ext cx="628715" cy="604118"/>
          </a:xfrm>
          <a:prstGeom prst="rect">
            <a:avLst/>
          </a:prstGeom>
        </p:spPr>
      </p:pic>
      <p:sp>
        <p:nvSpPr>
          <p:cNvPr id="25" name="TextBox 24"/>
          <p:cNvSpPr txBox="1"/>
          <p:nvPr/>
        </p:nvSpPr>
        <p:spPr>
          <a:xfrm>
            <a:off x="2074093" y="2917963"/>
            <a:ext cx="770124" cy="369332"/>
          </a:xfrm>
          <a:prstGeom prst="rect">
            <a:avLst/>
          </a:prstGeom>
          <a:noFill/>
          <a:ln>
            <a:solidFill>
              <a:schemeClr val="tx1"/>
            </a:solidFill>
          </a:ln>
        </p:spPr>
        <p:txBody>
          <a:bodyPr wrap="square" rtlCol="0">
            <a:spAutoFit/>
          </a:bodyPr>
          <a:lstStyle/>
          <a:p>
            <a:r>
              <a:rPr lang="en-US" dirty="0" smtClean="0"/>
              <a:t>JVM 1</a:t>
            </a:r>
            <a:endParaRPr lang="en-US" dirty="0"/>
          </a:p>
        </p:txBody>
      </p:sp>
      <p:sp>
        <p:nvSpPr>
          <p:cNvPr id="26" name="TextBox 25"/>
          <p:cNvSpPr txBox="1"/>
          <p:nvPr/>
        </p:nvSpPr>
        <p:spPr>
          <a:xfrm>
            <a:off x="2074093" y="4233011"/>
            <a:ext cx="770124" cy="369332"/>
          </a:xfrm>
          <a:prstGeom prst="rect">
            <a:avLst/>
          </a:prstGeom>
          <a:noFill/>
          <a:ln>
            <a:solidFill>
              <a:schemeClr val="tx1"/>
            </a:solidFill>
          </a:ln>
        </p:spPr>
        <p:txBody>
          <a:bodyPr wrap="square" rtlCol="0">
            <a:spAutoFit/>
          </a:bodyPr>
          <a:lstStyle/>
          <a:p>
            <a:r>
              <a:rPr lang="en-US" dirty="0" smtClean="0"/>
              <a:t>JVM 2</a:t>
            </a:r>
            <a:endParaRPr lang="en-US" dirty="0"/>
          </a:p>
        </p:txBody>
      </p:sp>
      <p:sp>
        <p:nvSpPr>
          <p:cNvPr id="27" name="TextBox 26"/>
          <p:cNvSpPr txBox="1"/>
          <p:nvPr/>
        </p:nvSpPr>
        <p:spPr>
          <a:xfrm>
            <a:off x="2074093" y="5519008"/>
            <a:ext cx="770124" cy="369332"/>
          </a:xfrm>
          <a:prstGeom prst="rect">
            <a:avLst/>
          </a:prstGeom>
          <a:noFill/>
          <a:ln>
            <a:solidFill>
              <a:schemeClr val="tx1"/>
            </a:solidFill>
          </a:ln>
        </p:spPr>
        <p:txBody>
          <a:bodyPr wrap="square" rtlCol="0">
            <a:spAutoFit/>
          </a:bodyPr>
          <a:lstStyle/>
          <a:p>
            <a:r>
              <a:rPr lang="en-US" dirty="0" smtClean="0"/>
              <a:t>JVM 3</a:t>
            </a:r>
            <a:endParaRPr lang="en-US" dirty="0"/>
          </a:p>
        </p:txBody>
      </p:sp>
      <p:sp>
        <p:nvSpPr>
          <p:cNvPr id="6" name="Rectangle 5"/>
          <p:cNvSpPr/>
          <p:nvPr/>
        </p:nvSpPr>
        <p:spPr>
          <a:xfrm>
            <a:off x="4259659" y="2917963"/>
            <a:ext cx="4427141" cy="830997"/>
          </a:xfrm>
          <a:prstGeom prst="rect">
            <a:avLst/>
          </a:prstGeom>
          <a:ln>
            <a:solidFill>
              <a:schemeClr val="tx1"/>
            </a:solidFill>
          </a:ln>
        </p:spPr>
        <p:txBody>
          <a:bodyPr wrap="square">
            <a:spAutoFit/>
          </a:bodyPr>
          <a:lstStyle/>
          <a:p>
            <a:pPr marL="342900" indent="-342900">
              <a:buFont typeface="+mj-lt"/>
              <a:buAutoNum type="arabicPeriod"/>
            </a:pPr>
            <a:r>
              <a:rPr lang="en-US" sz="1200" b="1" dirty="0" smtClean="0">
                <a:solidFill>
                  <a:srgbClr val="FF0000"/>
                </a:solidFill>
              </a:rPr>
              <a:t>GET http</a:t>
            </a:r>
            <a:r>
              <a:rPr lang="en-US" sz="1200" b="1" dirty="0">
                <a:solidFill>
                  <a:srgbClr val="FF0000"/>
                </a:solidFill>
              </a:rPr>
              <a:t>://</a:t>
            </a:r>
            <a:r>
              <a:rPr lang="en-US" sz="1200" b="1" dirty="0" err="1">
                <a:solidFill>
                  <a:srgbClr val="FF0000"/>
                </a:solidFill>
              </a:rPr>
              <a:t>forbes.com</a:t>
            </a:r>
            <a:r>
              <a:rPr lang="en-US" sz="1200" b="1" dirty="0">
                <a:solidFill>
                  <a:srgbClr val="FF0000"/>
                </a:solidFill>
              </a:rPr>
              <a:t>/gels-contrariness-domain-</a:t>
            </a:r>
            <a:r>
              <a:rPr lang="en-US" sz="1200" b="1" dirty="0" err="1" smtClean="0">
                <a:solidFill>
                  <a:srgbClr val="FF0000"/>
                </a:solidFill>
              </a:rPr>
              <a:t>punchable</a:t>
            </a:r>
            <a:r>
              <a:rPr lang="en-US" sz="1200" b="1" dirty="0">
                <a:solidFill>
                  <a:srgbClr val="FF0000"/>
                </a:solidFill>
              </a:rPr>
              <a:t>/</a:t>
            </a:r>
            <a:r>
              <a:rPr lang="en-US" sz="1200" b="1" dirty="0" smtClean="0">
                <a:solidFill>
                  <a:srgbClr val="FF0000"/>
                </a:solidFill>
              </a:rPr>
              <a:t>" </a:t>
            </a:r>
            <a:endParaRPr lang="en-US" sz="1200" b="1" dirty="0">
              <a:solidFill>
                <a:srgbClr val="FF0000"/>
              </a:solidFill>
            </a:endParaRPr>
          </a:p>
          <a:p>
            <a:pPr marL="342900" indent="-342900">
              <a:buFont typeface="+mj-lt"/>
              <a:buAutoNum type="arabicPeriod"/>
            </a:pPr>
            <a:r>
              <a:rPr lang="en-US" sz="1200" b="1" dirty="0" smtClean="0">
                <a:solidFill>
                  <a:srgbClr val="FF0000"/>
                </a:solidFill>
              </a:rPr>
              <a:t>GET http</a:t>
            </a:r>
            <a:r>
              <a:rPr lang="en-US" sz="1200" b="1" dirty="0">
                <a:solidFill>
                  <a:srgbClr val="FF0000"/>
                </a:solidFill>
              </a:rPr>
              <a:t>://portcullisesposturen.europartsplus.org</a:t>
            </a:r>
            <a:r>
              <a:rPr lang="en-US" sz="1200" b="1" dirty="0" smtClean="0">
                <a:solidFill>
                  <a:srgbClr val="FF0000"/>
                </a:solidFill>
              </a:rPr>
              <a:t>/</a:t>
            </a:r>
          </a:p>
          <a:p>
            <a:pPr marL="342900" indent="-342900">
              <a:buFont typeface="+mj-lt"/>
              <a:buAutoNum type="arabicPeriod"/>
            </a:pPr>
            <a:r>
              <a:rPr lang="en-US" sz="1200" b="1" dirty="0" smtClean="0">
                <a:solidFill>
                  <a:srgbClr val="FF0000"/>
                </a:solidFill>
              </a:rPr>
              <a:t>POST http://dpckd2ftmf7lelsa.jjeyd2u37an30.com/</a:t>
            </a:r>
            <a:endParaRPr lang="en-US" sz="1200" b="1" dirty="0">
              <a:solidFill>
                <a:srgbClr val="FF0000"/>
              </a:solidFill>
            </a:endParaRPr>
          </a:p>
        </p:txBody>
      </p:sp>
      <p:pic>
        <p:nvPicPr>
          <p:cNvPr id="28" name="Picture 27" descr="person-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095" y="3011166"/>
            <a:ext cx="635000" cy="694531"/>
          </a:xfrm>
          <a:prstGeom prst="rect">
            <a:avLst/>
          </a:prstGeom>
        </p:spPr>
      </p:pic>
      <p:pic>
        <p:nvPicPr>
          <p:cNvPr id="29" name="Picture 28" descr="person-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330" y="4518939"/>
            <a:ext cx="645765" cy="706376"/>
          </a:xfrm>
          <a:prstGeom prst="rect">
            <a:avLst/>
          </a:prstGeom>
        </p:spPr>
      </p:pic>
      <p:pic>
        <p:nvPicPr>
          <p:cNvPr id="30" name="Picture 29" descr="user,-female-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38" y="5820369"/>
            <a:ext cx="628521" cy="680358"/>
          </a:xfrm>
          <a:prstGeom prst="rect">
            <a:avLst/>
          </a:prstGeom>
        </p:spPr>
      </p:pic>
      <p:sp>
        <p:nvSpPr>
          <p:cNvPr id="31" name="Rectangle 30"/>
          <p:cNvSpPr/>
          <p:nvPr/>
        </p:nvSpPr>
        <p:spPr>
          <a:xfrm>
            <a:off x="4259659" y="4291908"/>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a:t>
            </a:r>
            <a:r>
              <a:rPr lang="en-US" sz="1200" b="1" dirty="0" err="1" smtClean="0"/>
              <a:t>youtube.com</a:t>
            </a:r>
            <a:r>
              <a:rPr lang="en-US" sz="1200" b="1" dirty="0" smtClean="0"/>
              <a:t>/</a:t>
            </a:r>
            <a:endParaRPr lang="en-US" sz="1200" b="1" dirty="0"/>
          </a:p>
          <a:p>
            <a:pPr marL="342900" indent="-342900">
              <a:buFont typeface="+mj-lt"/>
              <a:buAutoNum type="arabicPeriod"/>
            </a:pPr>
            <a:r>
              <a:rPr lang="en-US" sz="1200" b="1" dirty="0" smtClean="0"/>
              <a:t>GET http</a:t>
            </a:r>
            <a:r>
              <a:rPr lang="en-US" sz="1200" b="1" dirty="0"/>
              <a:t>://</a:t>
            </a:r>
            <a:r>
              <a:rPr lang="en-US" sz="1200" b="1" dirty="0" err="1" smtClean="0"/>
              <a:t>avazudsp.net</a:t>
            </a:r>
            <a:r>
              <a:rPr lang="en-US" sz="1200" b="1" dirty="0" smtClean="0"/>
              <a:t>/</a:t>
            </a:r>
          </a:p>
          <a:p>
            <a:pPr marL="342900" indent="-342900">
              <a:buFont typeface="+mj-lt"/>
              <a:buAutoNum type="arabicPeriod"/>
            </a:pPr>
            <a:r>
              <a:rPr lang="en-US" sz="1200" b="1" dirty="0">
                <a:solidFill>
                  <a:srgbClr val="000000"/>
                </a:solidFill>
              </a:rPr>
              <a:t>GET http://</a:t>
            </a:r>
            <a:r>
              <a:rPr lang="en-US" sz="1200" b="1" dirty="0" smtClean="0">
                <a:solidFill>
                  <a:srgbClr val="000000"/>
                </a:solidFill>
              </a:rPr>
              <a:t>betradar.com/</a:t>
            </a:r>
          </a:p>
          <a:p>
            <a:pPr marL="342900" indent="-342900">
              <a:buFont typeface="+mj-lt"/>
              <a:buAutoNum type="arabicPeriod"/>
            </a:pPr>
            <a:r>
              <a:rPr lang="en-US" sz="1200" b="1" dirty="0"/>
              <a:t>GET http://</a:t>
            </a:r>
            <a:r>
              <a:rPr lang="en-US" sz="1200" b="1" dirty="0" err="1" smtClean="0"/>
              <a:t>displaymarketplace.com</a:t>
            </a:r>
            <a:r>
              <a:rPr lang="en-US" sz="1200" b="1" dirty="0" smtClean="0"/>
              <a:t>/</a:t>
            </a:r>
            <a:endParaRPr lang="en-US" sz="1200" b="1" dirty="0"/>
          </a:p>
        </p:txBody>
      </p:sp>
      <p:sp>
        <p:nvSpPr>
          <p:cNvPr id="32" name="Rectangle 31"/>
          <p:cNvSpPr/>
          <p:nvPr/>
        </p:nvSpPr>
        <p:spPr>
          <a:xfrm>
            <a:off x="4412059" y="5611914"/>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err="1" smtClean="0"/>
              <a:t>clickable.net</a:t>
            </a:r>
            <a:r>
              <a:rPr lang="en-US" sz="1200" b="1" dirty="0" smtClean="0"/>
              <a:t>/</a:t>
            </a:r>
          </a:p>
          <a:p>
            <a:pPr marL="342900" indent="-342900">
              <a:buFont typeface="+mj-lt"/>
              <a:buAutoNum type="arabicPeriod"/>
            </a:pPr>
            <a:r>
              <a:rPr lang="en-US" sz="1200" b="1" dirty="0"/>
              <a:t>GET http://</a:t>
            </a:r>
            <a:r>
              <a:rPr lang="en-US" sz="1200" b="1" dirty="0" err="1" smtClean="0"/>
              <a:t>vuiviet.vn</a:t>
            </a:r>
            <a:r>
              <a:rPr lang="en-US" sz="1200" b="1" dirty="0" smtClean="0"/>
              <a:t>/</a:t>
            </a:r>
          </a:p>
          <a:p>
            <a:pPr marL="342900" indent="-342900">
              <a:buFont typeface="+mj-lt"/>
              <a:buAutoNum type="arabicPeriod"/>
            </a:pPr>
            <a:r>
              <a:rPr lang="en-US" sz="1200" b="1" dirty="0" smtClean="0">
                <a:solidFill>
                  <a:srgbClr val="000000"/>
                </a:solidFill>
              </a:rPr>
              <a:t>GET </a:t>
            </a:r>
            <a:r>
              <a:rPr lang="en-US" sz="1200" b="1" dirty="0">
                <a:solidFill>
                  <a:srgbClr val="000000"/>
                </a:solidFill>
              </a:rPr>
              <a:t>http://</a:t>
            </a:r>
            <a:r>
              <a:rPr lang="en-US" sz="1200" b="1" dirty="0" smtClean="0">
                <a:solidFill>
                  <a:srgbClr val="000000"/>
                </a:solidFill>
              </a:rPr>
              <a:t>homedepotemail.com/ </a:t>
            </a:r>
            <a:endParaRPr lang="en-US" sz="1200" b="1" dirty="0">
              <a:solidFill>
                <a:srgbClr val="000000"/>
              </a:solidFill>
            </a:endParaRPr>
          </a:p>
          <a:p>
            <a:pPr marL="342900" indent="-342900">
              <a:buFont typeface="+mj-lt"/>
              <a:buAutoNum type="arabicPeriod"/>
            </a:pPr>
            <a:r>
              <a:rPr lang="en-US" sz="1200" b="1" dirty="0"/>
              <a:t>GET http://</a:t>
            </a:r>
            <a:r>
              <a:rPr lang="en-US" sz="1200" b="1" dirty="0" err="1"/>
              <a:t>css-</a:t>
            </a:r>
            <a:r>
              <a:rPr lang="en-US" sz="1200" b="1" dirty="0" err="1" smtClean="0"/>
              <a:t>tricks.com</a:t>
            </a:r>
            <a:r>
              <a:rPr lang="en-US" sz="1200" b="1" dirty="0" smtClean="0"/>
              <a:t>/</a:t>
            </a:r>
            <a:endParaRPr lang="en-US" sz="1200" b="1" dirty="0"/>
          </a:p>
        </p:txBody>
      </p:sp>
    </p:spTree>
    <p:extLst>
      <p:ext uri="{BB962C8B-B14F-4D97-AF65-F5344CB8AC3E}">
        <p14:creationId xmlns:p14="http://schemas.microsoft.com/office/powerpoint/2010/main" val="1235344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A novel approach against this threat using Machine Learning </a:t>
            </a:r>
            <a:r>
              <a:rPr lang="en-US" dirty="0" smtClean="0"/>
              <a:t>algorithms provides </a:t>
            </a:r>
            <a:r>
              <a:rPr lang="en-US" dirty="0"/>
              <a:t>a framework to approach </a:t>
            </a:r>
            <a:r>
              <a:rPr lang="en-US" dirty="0" err="1"/>
              <a:t>ransomware</a:t>
            </a:r>
            <a:r>
              <a:rPr lang="en-US" dirty="0"/>
              <a:t> without depending on </a:t>
            </a:r>
            <a:r>
              <a:rPr lang="en-US" dirty="0" smtClean="0"/>
              <a:t>static signature</a:t>
            </a:r>
            <a:r>
              <a:rPr lang="en-US" dirty="0"/>
              <a:t>, basing </a:t>
            </a:r>
            <a:r>
              <a:rPr lang="en-US" dirty="0" smtClean="0"/>
              <a:t>its detection </a:t>
            </a:r>
            <a:r>
              <a:rPr lang="en-US" dirty="0"/>
              <a:t>on contextual indicators and micro behaviors of such type </a:t>
            </a:r>
            <a:r>
              <a:rPr lang="en-US" dirty="0" smtClean="0"/>
              <a:t>of malware</a:t>
            </a:r>
            <a:r>
              <a:rPr lang="en-US" dirty="0"/>
              <a:t>.</a:t>
            </a:r>
          </a:p>
        </p:txBody>
      </p:sp>
    </p:spTree>
    <p:extLst>
      <p:ext uri="{BB962C8B-B14F-4D97-AF65-F5344CB8AC3E}">
        <p14:creationId xmlns:p14="http://schemas.microsoft.com/office/powerpoint/2010/main" val="2296337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sp>
        <p:nvSpPr>
          <p:cNvPr id="3" name="TextBox 2"/>
          <p:cNvSpPr txBox="1"/>
          <p:nvPr/>
        </p:nvSpPr>
        <p:spPr>
          <a:xfrm>
            <a:off x="238132" y="1599098"/>
            <a:ext cx="2199890" cy="1477328"/>
          </a:xfrm>
          <a:prstGeom prst="rect">
            <a:avLst/>
          </a:prstGeom>
          <a:noFill/>
        </p:spPr>
        <p:txBody>
          <a:bodyPr wrap="square" rtlCol="0">
            <a:spAutoFit/>
          </a:bodyPr>
          <a:lstStyle/>
          <a:p>
            <a:pPr marL="285750" indent="-285750">
              <a:buFont typeface="Arial"/>
              <a:buChar char="•"/>
            </a:pPr>
            <a:r>
              <a:rPr lang="en-US" dirty="0" smtClean="0"/>
              <a:t>Machine Learning Looses Effectiveness the more complex the adversary</a:t>
            </a:r>
          </a:p>
        </p:txBody>
      </p:sp>
    </p:spTree>
    <p:extLst>
      <p:ext uri="{BB962C8B-B14F-4D97-AF65-F5344CB8AC3E}">
        <p14:creationId xmlns:p14="http://schemas.microsoft.com/office/powerpoint/2010/main" val="30644157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157238" y="3047999"/>
            <a:ext cx="8623905" cy="3289905"/>
          </a:xfrm>
          <a:prstGeom prst="rect">
            <a:avLst/>
          </a:prstGeom>
        </p:spPr>
      </p:pic>
      <p:sp>
        <p:nvSpPr>
          <p:cNvPr id="3" name="TextBox 2"/>
          <p:cNvSpPr txBox="1"/>
          <p:nvPr/>
        </p:nvSpPr>
        <p:spPr>
          <a:xfrm>
            <a:off x="663806" y="3543905"/>
            <a:ext cx="1898952" cy="923330"/>
          </a:xfrm>
          <a:prstGeom prst="rect">
            <a:avLst/>
          </a:prstGeom>
          <a:noFill/>
        </p:spPr>
        <p:txBody>
          <a:bodyPr wrap="square" rtlCol="0">
            <a:spAutoFit/>
          </a:bodyPr>
          <a:lstStyle/>
          <a:p>
            <a:r>
              <a:rPr lang="en-US" dirty="0"/>
              <a:t>Automatable Actions: Good for ML</a:t>
            </a:r>
          </a:p>
        </p:txBody>
      </p:sp>
      <p:sp>
        <p:nvSpPr>
          <p:cNvPr id="6" name="TextBox 5"/>
          <p:cNvSpPr txBox="1"/>
          <p:nvPr/>
        </p:nvSpPr>
        <p:spPr>
          <a:xfrm>
            <a:off x="663806" y="1809448"/>
            <a:ext cx="1898952" cy="1200329"/>
          </a:xfrm>
          <a:prstGeom prst="rect">
            <a:avLst/>
          </a:prstGeom>
          <a:noFill/>
        </p:spPr>
        <p:txBody>
          <a:bodyPr wrap="square" rtlCol="0">
            <a:spAutoFit/>
          </a:bodyPr>
          <a:lstStyle/>
          <a:p>
            <a:r>
              <a:rPr lang="en-US" dirty="0" smtClean="0"/>
              <a:t>Non-Automatable Actions: Hybrid Human/Computer Analysis</a:t>
            </a:r>
            <a:endParaRPr lang="en-US" dirty="0"/>
          </a:p>
        </p:txBody>
      </p:sp>
    </p:spTree>
    <p:extLst>
      <p:ext uri="{BB962C8B-B14F-4D97-AF65-F5344CB8AC3E}">
        <p14:creationId xmlns:p14="http://schemas.microsoft.com/office/powerpoint/2010/main" val="6071578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6857999"/>
          </a:xfrm>
          <a:prstGeom prst="rect">
            <a:avLst/>
          </a:prstGeom>
        </p:spPr>
      </p:pic>
      <p:pic>
        <p:nvPicPr>
          <p:cNvPr id="5" name="Picture 4"/>
          <p:cNvPicPr>
            <a:picLocks noChangeAspect="1"/>
          </p:cNvPicPr>
          <p:nvPr/>
        </p:nvPicPr>
        <p:blipFill>
          <a:blip r:embed="rId3"/>
          <a:stretch>
            <a:fillRect/>
          </a:stretch>
        </p:blipFill>
        <p:spPr>
          <a:xfrm>
            <a:off x="152400" y="685801"/>
            <a:ext cx="4953000" cy="4381500"/>
          </a:xfrm>
          <a:prstGeom prst="rect">
            <a:avLst/>
          </a:prstGeom>
        </p:spPr>
      </p:pic>
      <p:pic>
        <p:nvPicPr>
          <p:cNvPr id="6" name="Picture 5"/>
          <p:cNvPicPr>
            <a:picLocks noChangeAspect="1"/>
          </p:cNvPicPr>
          <p:nvPr/>
        </p:nvPicPr>
        <p:blipFill>
          <a:blip r:embed="rId4"/>
          <a:stretch>
            <a:fillRect/>
          </a:stretch>
        </p:blipFill>
        <p:spPr>
          <a:xfrm>
            <a:off x="533400" y="2667001"/>
            <a:ext cx="7962900" cy="3975100"/>
          </a:xfrm>
          <a:prstGeom prst="rect">
            <a:avLst/>
          </a:prstGeom>
        </p:spPr>
      </p:pic>
      <p:sp>
        <p:nvSpPr>
          <p:cNvPr id="7" name="Rectangle 6"/>
          <p:cNvSpPr/>
          <p:nvPr/>
        </p:nvSpPr>
        <p:spPr>
          <a:xfrm>
            <a:off x="533400" y="990600"/>
            <a:ext cx="25323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WAN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
        <p:nvSpPr>
          <p:cNvPr id="10" name="Rectangle 9"/>
          <p:cNvSpPr/>
          <p:nvPr/>
        </p:nvSpPr>
        <p:spPr>
          <a:xfrm>
            <a:off x="6172200" y="3657600"/>
            <a:ext cx="19989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LAN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007889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63</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4212087114"/>
              </p:ext>
            </p:extLst>
          </p:nvPr>
        </p:nvGraphicFramePr>
        <p:xfrm>
          <a:off x="2024613" y="2409988"/>
          <a:ext cx="2978640" cy="352125"/>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452" name="Picture 4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pic>
        <p:nvPicPr>
          <p:cNvPr id="164" name="Picture 163"/>
          <p:cNvPicPr>
            <a:picLocks noChangeAspect="1"/>
          </p:cNvPicPr>
          <p:nvPr/>
        </p:nvPicPr>
        <p:blipFill>
          <a:blip r:embed="rId16"/>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7"/>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61" name="TextBox 60"/>
          <p:cNvSpPr txBox="1"/>
          <p:nvPr/>
        </p:nvSpPr>
        <p:spPr>
          <a:xfrm>
            <a:off x="3921973" y="1417638"/>
            <a:ext cx="2247926" cy="461665"/>
          </a:xfrm>
          <a:prstGeom prst="rect">
            <a:avLst/>
          </a:prstGeom>
          <a:solidFill>
            <a:schemeClr val="bg1"/>
          </a:solidFill>
          <a:ln>
            <a:solidFill>
              <a:srgbClr val="000000"/>
            </a:solidFill>
          </a:ln>
        </p:spPr>
        <p:txBody>
          <a:bodyPr wrap="square" rtlCol="0" anchor="t">
            <a:spAutoFit/>
          </a:bodyPr>
          <a:lstStyle/>
          <a:p>
            <a:r>
              <a:rPr lang="en-US" sz="2400" b="1" dirty="0" smtClean="0">
                <a:solidFill>
                  <a:srgbClr val="FF0000"/>
                </a:solidFill>
              </a:rPr>
              <a:t>Real Time Layer</a:t>
            </a:r>
            <a:endParaRPr lang="en-US" sz="2400" b="1" dirty="0">
              <a:solidFill>
                <a:srgbClr val="FF0000"/>
              </a:solidFill>
            </a:endParaRPr>
          </a:p>
        </p:txBody>
      </p:sp>
      <p:sp>
        <p:nvSpPr>
          <p:cNvPr id="62" name="TextBox 61"/>
          <p:cNvSpPr txBox="1"/>
          <p:nvPr/>
        </p:nvSpPr>
        <p:spPr>
          <a:xfrm>
            <a:off x="152051" y="5049664"/>
            <a:ext cx="1085342" cy="954107"/>
          </a:xfrm>
          <a:prstGeom prst="rect">
            <a:avLst/>
          </a:prstGeom>
          <a:solidFill>
            <a:schemeClr val="bg1"/>
          </a:solidFill>
          <a:ln>
            <a:solidFill>
              <a:srgbClr val="000000"/>
            </a:solidFill>
          </a:ln>
        </p:spPr>
        <p:txBody>
          <a:bodyPr wrap="square" rtlCol="0" anchor="t">
            <a:spAutoFit/>
          </a:bodyPr>
          <a:lstStyle/>
          <a:p>
            <a:r>
              <a:rPr lang="en-US" sz="2800" b="1" dirty="0" smtClean="0">
                <a:solidFill>
                  <a:srgbClr val="FF0000"/>
                </a:solidFill>
              </a:rPr>
              <a:t>Batch Layer</a:t>
            </a:r>
            <a:endParaRPr lang="en-US" sz="2800" b="1" dirty="0">
              <a:solidFill>
                <a:srgbClr val="FF0000"/>
              </a:solidFill>
            </a:endParaRPr>
          </a:p>
        </p:txBody>
      </p:sp>
      <p:sp>
        <p:nvSpPr>
          <p:cNvPr id="54" name="Rectangle 53"/>
          <p:cNvSpPr/>
          <p:nvPr/>
        </p:nvSpPr>
        <p:spPr>
          <a:xfrm flipH="1">
            <a:off x="7653774" y="1825771"/>
            <a:ext cx="1234662" cy="240816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5" name="Picture 54" descr="www-blue.png"/>
          <p:cNvPicPr>
            <a:picLocks noChangeAspect="1"/>
          </p:cNvPicPr>
          <p:nvPr/>
        </p:nvPicPr>
        <p:blipFill rotWithShape="1">
          <a:blip r:embed="rId18">
            <a:extLst>
              <a:ext uri="{28A0092B-C50C-407E-A947-70E740481C1C}">
                <a14:useLocalDpi xmlns:a14="http://schemas.microsoft.com/office/drawing/2010/main" val="0"/>
              </a:ext>
            </a:extLst>
          </a:blip>
          <a:srcRect l="40416" t="40950" r="40416" b="44726"/>
          <a:stretch/>
        </p:blipFill>
        <p:spPr>
          <a:xfrm>
            <a:off x="7882111" y="1825772"/>
            <a:ext cx="786178" cy="760278"/>
          </a:xfrm>
          <a:prstGeom prst="rect">
            <a:avLst/>
          </a:prstGeom>
        </p:spPr>
      </p:pic>
      <p:pic>
        <p:nvPicPr>
          <p:cNvPr id="56" name="Picture 55" descr="network-globe-orange-4x.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54621" y="3445555"/>
            <a:ext cx="649734" cy="649734"/>
          </a:xfrm>
          <a:prstGeom prst="rect">
            <a:avLst/>
          </a:prstGeom>
        </p:spPr>
      </p:pic>
      <p:sp>
        <p:nvSpPr>
          <p:cNvPr id="57" name="TextBox 56"/>
          <p:cNvSpPr txBox="1"/>
          <p:nvPr/>
        </p:nvSpPr>
        <p:spPr>
          <a:xfrm>
            <a:off x="7812800" y="2674698"/>
            <a:ext cx="1012742" cy="646331"/>
          </a:xfrm>
          <a:prstGeom prst="rect">
            <a:avLst/>
          </a:prstGeom>
          <a:solidFill>
            <a:schemeClr val="bg1"/>
          </a:solidFill>
          <a:ln>
            <a:solidFill>
              <a:srgbClr val="000000"/>
            </a:solidFill>
          </a:ln>
        </p:spPr>
        <p:txBody>
          <a:bodyPr wrap="square" rtlCol="0">
            <a:spAutoFit/>
          </a:bodyPr>
          <a:lstStyle/>
          <a:p>
            <a:r>
              <a:rPr lang="en-US" sz="1200" b="1" dirty="0" smtClean="0"/>
              <a:t>Hybrid View (Batch + Real Time)</a:t>
            </a:r>
            <a:endParaRPr lang="en-US" sz="1200" b="1" dirty="0"/>
          </a:p>
        </p:txBody>
      </p:sp>
      <p:sp>
        <p:nvSpPr>
          <p:cNvPr id="58" name="Left-Right Arrow 57"/>
          <p:cNvSpPr/>
          <p:nvPr/>
        </p:nvSpPr>
        <p:spPr>
          <a:xfrm rot="5400000">
            <a:off x="7536146" y="4347362"/>
            <a:ext cx="691928" cy="187783"/>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51" name="Right Arrow 50"/>
          <p:cNvSpPr/>
          <p:nvPr/>
        </p:nvSpPr>
        <p:spPr>
          <a:xfrm>
            <a:off x="6553200" y="3330677"/>
            <a:ext cx="1235018" cy="33036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2" name="Right Arrow 51"/>
          <p:cNvSpPr/>
          <p:nvPr/>
        </p:nvSpPr>
        <p:spPr>
          <a:xfrm>
            <a:off x="7064023" y="2626477"/>
            <a:ext cx="724195" cy="337787"/>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3" name="Right Arrow 52"/>
          <p:cNvSpPr/>
          <p:nvPr/>
        </p:nvSpPr>
        <p:spPr>
          <a:xfrm>
            <a:off x="6785727" y="2965609"/>
            <a:ext cx="1002491" cy="365068"/>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Tree>
    <p:extLst>
      <p:ext uri="{BB962C8B-B14F-4D97-AF65-F5344CB8AC3E}">
        <p14:creationId xmlns:p14="http://schemas.microsoft.com/office/powerpoint/2010/main" val="2841999584"/>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Sequencing the Security DNA</a:t>
            </a:r>
            <a:endParaRPr lang="en-US" dirty="0"/>
          </a:p>
        </p:txBody>
      </p:sp>
      <p:sp>
        <p:nvSpPr>
          <p:cNvPr id="4" name="Content Placeholder 2"/>
          <p:cNvSpPr>
            <a:spLocks noGrp="1"/>
          </p:cNvSpPr>
          <p:nvPr>
            <p:ph idx="1"/>
          </p:nvPr>
        </p:nvSpPr>
        <p:spPr>
          <a:xfrm>
            <a:off x="397708" y="1699568"/>
            <a:ext cx="8229600" cy="894347"/>
          </a:xfrm>
        </p:spPr>
        <p:txBody>
          <a:bodyPr>
            <a:normAutofit fontScale="92500" lnSpcReduction="20000"/>
          </a:bodyPr>
          <a:lstStyle/>
          <a:p>
            <a:r>
              <a:rPr lang="en-US" dirty="0" smtClean="0"/>
              <a:t>We parallelize across many nodes (JVMs) and use both real time and batch computations</a:t>
            </a:r>
            <a:endParaRPr lang="en-US" dirty="0"/>
          </a:p>
        </p:txBody>
      </p:sp>
      <p:pic>
        <p:nvPicPr>
          <p:cNvPr id="5" name="Picture 4"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5630011"/>
            <a:ext cx="1313698" cy="992304"/>
          </a:xfrm>
          <a:prstGeom prst="rect">
            <a:avLst/>
          </a:prstGeom>
        </p:spPr>
      </p:pic>
      <p:sp>
        <p:nvSpPr>
          <p:cNvPr id="9" name="Process 8"/>
          <p:cNvSpPr/>
          <p:nvPr/>
        </p:nvSpPr>
        <p:spPr>
          <a:xfrm>
            <a:off x="1651000" y="27262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rocess 9"/>
          <p:cNvSpPr/>
          <p:nvPr/>
        </p:nvSpPr>
        <p:spPr>
          <a:xfrm>
            <a:off x="1651000" y="40724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rocess 10"/>
          <p:cNvSpPr/>
          <p:nvPr/>
        </p:nvSpPr>
        <p:spPr>
          <a:xfrm>
            <a:off x="1651000" y="54186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4233011"/>
            <a:ext cx="1313698" cy="992304"/>
          </a:xfrm>
          <a:prstGeom prst="rect">
            <a:avLst/>
          </a:prstGeom>
        </p:spPr>
      </p:pic>
      <p:pic>
        <p:nvPicPr>
          <p:cNvPr id="13" name="Picture 12"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4" y="2802144"/>
            <a:ext cx="1313698" cy="992304"/>
          </a:xfrm>
          <a:prstGeom prst="rect">
            <a:avLst/>
          </a:prstGeom>
        </p:spPr>
      </p:pic>
      <p:sp>
        <p:nvSpPr>
          <p:cNvPr id="14" name="Rectangle 13"/>
          <p:cNvSpPr/>
          <p:nvPr/>
        </p:nvSpPr>
        <p:spPr>
          <a:xfrm>
            <a:off x="1651000" y="27262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p:cNvSpPr/>
          <p:nvPr/>
        </p:nvSpPr>
        <p:spPr>
          <a:xfrm>
            <a:off x="1651000" y="40724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p:cNvSpPr/>
          <p:nvPr/>
        </p:nvSpPr>
        <p:spPr>
          <a:xfrm>
            <a:off x="1651000" y="54186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7" name="Picture 16"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363" y="3463185"/>
            <a:ext cx="368047" cy="368047"/>
          </a:xfrm>
          <a:prstGeom prst="rect">
            <a:avLst/>
          </a:prstGeom>
        </p:spPr>
      </p:pic>
      <p:pic>
        <p:nvPicPr>
          <p:cNvPr id="20" name="Picture 19"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350" y="3358432"/>
            <a:ext cx="628715" cy="604118"/>
          </a:xfrm>
          <a:prstGeom prst="rect">
            <a:avLst/>
          </a:prstGeom>
        </p:spPr>
      </p:pic>
      <p:pic>
        <p:nvPicPr>
          <p:cNvPr id="21" name="Picture 20"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4812160"/>
            <a:ext cx="368047" cy="368047"/>
          </a:xfrm>
          <a:prstGeom prst="rect">
            <a:avLst/>
          </a:prstGeom>
        </p:spPr>
      </p:pic>
      <p:pic>
        <p:nvPicPr>
          <p:cNvPr id="22" name="Picture 21"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4707407"/>
            <a:ext cx="628715" cy="604118"/>
          </a:xfrm>
          <a:prstGeom prst="rect">
            <a:avLst/>
          </a:prstGeom>
        </p:spPr>
      </p:pic>
      <p:pic>
        <p:nvPicPr>
          <p:cNvPr id="23" name="Picture 22"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6075337"/>
            <a:ext cx="368047" cy="368047"/>
          </a:xfrm>
          <a:prstGeom prst="rect">
            <a:avLst/>
          </a:prstGeom>
        </p:spPr>
      </p:pic>
      <p:pic>
        <p:nvPicPr>
          <p:cNvPr id="24" name="Picture 23"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5970584"/>
            <a:ext cx="628715" cy="604118"/>
          </a:xfrm>
          <a:prstGeom prst="rect">
            <a:avLst/>
          </a:prstGeom>
        </p:spPr>
      </p:pic>
      <p:sp>
        <p:nvSpPr>
          <p:cNvPr id="25" name="TextBox 24"/>
          <p:cNvSpPr txBox="1"/>
          <p:nvPr/>
        </p:nvSpPr>
        <p:spPr>
          <a:xfrm>
            <a:off x="2074093" y="2917963"/>
            <a:ext cx="770124" cy="369332"/>
          </a:xfrm>
          <a:prstGeom prst="rect">
            <a:avLst/>
          </a:prstGeom>
          <a:noFill/>
          <a:ln>
            <a:solidFill>
              <a:schemeClr val="tx1"/>
            </a:solidFill>
          </a:ln>
        </p:spPr>
        <p:txBody>
          <a:bodyPr wrap="square" rtlCol="0">
            <a:spAutoFit/>
          </a:bodyPr>
          <a:lstStyle/>
          <a:p>
            <a:r>
              <a:rPr lang="en-US" dirty="0" smtClean="0"/>
              <a:t>JVM 1</a:t>
            </a:r>
            <a:endParaRPr lang="en-US" dirty="0"/>
          </a:p>
        </p:txBody>
      </p:sp>
      <p:sp>
        <p:nvSpPr>
          <p:cNvPr id="26" name="TextBox 25"/>
          <p:cNvSpPr txBox="1"/>
          <p:nvPr/>
        </p:nvSpPr>
        <p:spPr>
          <a:xfrm>
            <a:off x="2074093" y="4233011"/>
            <a:ext cx="770124" cy="369332"/>
          </a:xfrm>
          <a:prstGeom prst="rect">
            <a:avLst/>
          </a:prstGeom>
          <a:noFill/>
          <a:ln>
            <a:solidFill>
              <a:schemeClr val="tx1"/>
            </a:solidFill>
          </a:ln>
        </p:spPr>
        <p:txBody>
          <a:bodyPr wrap="square" rtlCol="0">
            <a:spAutoFit/>
          </a:bodyPr>
          <a:lstStyle/>
          <a:p>
            <a:r>
              <a:rPr lang="en-US" dirty="0" smtClean="0"/>
              <a:t>JVM 2</a:t>
            </a:r>
            <a:endParaRPr lang="en-US" dirty="0"/>
          </a:p>
        </p:txBody>
      </p:sp>
      <p:sp>
        <p:nvSpPr>
          <p:cNvPr id="27" name="TextBox 26"/>
          <p:cNvSpPr txBox="1"/>
          <p:nvPr/>
        </p:nvSpPr>
        <p:spPr>
          <a:xfrm>
            <a:off x="2074093" y="5519008"/>
            <a:ext cx="770124" cy="369332"/>
          </a:xfrm>
          <a:prstGeom prst="rect">
            <a:avLst/>
          </a:prstGeom>
          <a:noFill/>
          <a:ln>
            <a:solidFill>
              <a:schemeClr val="tx1"/>
            </a:solidFill>
          </a:ln>
        </p:spPr>
        <p:txBody>
          <a:bodyPr wrap="square" rtlCol="0">
            <a:spAutoFit/>
          </a:bodyPr>
          <a:lstStyle/>
          <a:p>
            <a:r>
              <a:rPr lang="en-US" dirty="0" smtClean="0"/>
              <a:t>JVM 3</a:t>
            </a:r>
            <a:endParaRPr lang="en-US" dirty="0"/>
          </a:p>
        </p:txBody>
      </p:sp>
      <p:sp>
        <p:nvSpPr>
          <p:cNvPr id="6" name="Rectangle 5"/>
          <p:cNvSpPr/>
          <p:nvPr/>
        </p:nvSpPr>
        <p:spPr>
          <a:xfrm>
            <a:off x="4259659" y="2917963"/>
            <a:ext cx="4427141" cy="830997"/>
          </a:xfrm>
          <a:prstGeom prst="rect">
            <a:avLst/>
          </a:prstGeom>
          <a:ln>
            <a:solidFill>
              <a:schemeClr val="tx1"/>
            </a:solidFill>
          </a:ln>
        </p:spPr>
        <p:txBody>
          <a:bodyPr wrap="square">
            <a:spAutoFit/>
          </a:bodyPr>
          <a:lstStyle/>
          <a:p>
            <a:pPr marL="342900" indent="-342900">
              <a:buFont typeface="+mj-lt"/>
              <a:buAutoNum type="arabicPeriod"/>
            </a:pPr>
            <a:r>
              <a:rPr lang="en-US" sz="1200" b="1" dirty="0" smtClean="0">
                <a:solidFill>
                  <a:srgbClr val="FF0000"/>
                </a:solidFill>
              </a:rPr>
              <a:t>GET http</a:t>
            </a:r>
            <a:r>
              <a:rPr lang="en-US" sz="1200" b="1" dirty="0">
                <a:solidFill>
                  <a:srgbClr val="FF0000"/>
                </a:solidFill>
              </a:rPr>
              <a:t>://</a:t>
            </a:r>
            <a:r>
              <a:rPr lang="en-US" sz="1200" b="1" dirty="0" err="1">
                <a:solidFill>
                  <a:srgbClr val="FF0000"/>
                </a:solidFill>
              </a:rPr>
              <a:t>forbes.com</a:t>
            </a:r>
            <a:r>
              <a:rPr lang="en-US" sz="1200" b="1" dirty="0">
                <a:solidFill>
                  <a:srgbClr val="FF0000"/>
                </a:solidFill>
              </a:rPr>
              <a:t>/gels-contrariness-domain-</a:t>
            </a:r>
            <a:r>
              <a:rPr lang="en-US" sz="1200" b="1" dirty="0" err="1" smtClean="0">
                <a:solidFill>
                  <a:srgbClr val="FF0000"/>
                </a:solidFill>
              </a:rPr>
              <a:t>punchable</a:t>
            </a:r>
            <a:r>
              <a:rPr lang="en-US" sz="1200" b="1" dirty="0">
                <a:solidFill>
                  <a:srgbClr val="FF0000"/>
                </a:solidFill>
              </a:rPr>
              <a:t>/</a:t>
            </a:r>
            <a:r>
              <a:rPr lang="en-US" sz="1200" b="1" dirty="0" smtClean="0">
                <a:solidFill>
                  <a:srgbClr val="FF0000"/>
                </a:solidFill>
              </a:rPr>
              <a:t>" </a:t>
            </a:r>
            <a:endParaRPr lang="en-US" sz="1200" b="1" dirty="0">
              <a:solidFill>
                <a:srgbClr val="FF0000"/>
              </a:solidFill>
            </a:endParaRPr>
          </a:p>
          <a:p>
            <a:pPr marL="342900" indent="-342900">
              <a:buFont typeface="+mj-lt"/>
              <a:buAutoNum type="arabicPeriod"/>
            </a:pPr>
            <a:r>
              <a:rPr lang="en-US" sz="1200" b="1" dirty="0" smtClean="0">
                <a:solidFill>
                  <a:srgbClr val="FF0000"/>
                </a:solidFill>
              </a:rPr>
              <a:t>GET http</a:t>
            </a:r>
            <a:r>
              <a:rPr lang="en-US" sz="1200" b="1" dirty="0">
                <a:solidFill>
                  <a:srgbClr val="FF0000"/>
                </a:solidFill>
              </a:rPr>
              <a:t>://portcullisesposturen.europartsplus.org</a:t>
            </a:r>
            <a:r>
              <a:rPr lang="en-US" sz="1200" b="1" dirty="0" smtClean="0">
                <a:solidFill>
                  <a:srgbClr val="FF0000"/>
                </a:solidFill>
              </a:rPr>
              <a:t>/</a:t>
            </a:r>
          </a:p>
          <a:p>
            <a:pPr marL="342900" indent="-342900">
              <a:buFont typeface="+mj-lt"/>
              <a:buAutoNum type="arabicPeriod"/>
            </a:pPr>
            <a:r>
              <a:rPr lang="en-US" sz="1200" b="1" dirty="0" smtClean="0">
                <a:solidFill>
                  <a:srgbClr val="FF0000"/>
                </a:solidFill>
              </a:rPr>
              <a:t>POST http://dpckd2ftmf7lelsa.jjeyd2u37an30.com/</a:t>
            </a:r>
            <a:endParaRPr lang="en-US" sz="1200" b="1" dirty="0">
              <a:solidFill>
                <a:srgbClr val="FF0000"/>
              </a:solidFill>
            </a:endParaRPr>
          </a:p>
        </p:txBody>
      </p:sp>
      <p:pic>
        <p:nvPicPr>
          <p:cNvPr id="28" name="Picture 27" descr="person-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095" y="3011166"/>
            <a:ext cx="635000" cy="694531"/>
          </a:xfrm>
          <a:prstGeom prst="rect">
            <a:avLst/>
          </a:prstGeom>
        </p:spPr>
      </p:pic>
      <p:pic>
        <p:nvPicPr>
          <p:cNvPr id="29" name="Picture 28" descr="person-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330" y="4518939"/>
            <a:ext cx="645765" cy="706376"/>
          </a:xfrm>
          <a:prstGeom prst="rect">
            <a:avLst/>
          </a:prstGeom>
        </p:spPr>
      </p:pic>
      <p:pic>
        <p:nvPicPr>
          <p:cNvPr id="30" name="Picture 29" descr="user,-female-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38" y="5820369"/>
            <a:ext cx="628521" cy="680358"/>
          </a:xfrm>
          <a:prstGeom prst="rect">
            <a:avLst/>
          </a:prstGeom>
        </p:spPr>
      </p:pic>
      <p:sp>
        <p:nvSpPr>
          <p:cNvPr id="31" name="Rectangle 30"/>
          <p:cNvSpPr/>
          <p:nvPr/>
        </p:nvSpPr>
        <p:spPr>
          <a:xfrm>
            <a:off x="4259659" y="4291908"/>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a:t>
            </a:r>
            <a:r>
              <a:rPr lang="en-US" sz="1200" b="1" dirty="0" err="1" smtClean="0"/>
              <a:t>youtube.com</a:t>
            </a:r>
            <a:r>
              <a:rPr lang="en-US" sz="1200" b="1" dirty="0" smtClean="0"/>
              <a:t>/</a:t>
            </a:r>
            <a:endParaRPr lang="en-US" sz="1200" b="1" dirty="0"/>
          </a:p>
          <a:p>
            <a:pPr marL="342900" indent="-342900">
              <a:buFont typeface="+mj-lt"/>
              <a:buAutoNum type="arabicPeriod"/>
            </a:pPr>
            <a:r>
              <a:rPr lang="en-US" sz="1200" b="1" dirty="0" smtClean="0"/>
              <a:t>GET http</a:t>
            </a:r>
            <a:r>
              <a:rPr lang="en-US" sz="1200" b="1" dirty="0"/>
              <a:t>://</a:t>
            </a:r>
            <a:r>
              <a:rPr lang="en-US" sz="1200" b="1" dirty="0" err="1" smtClean="0"/>
              <a:t>avazudsp.net</a:t>
            </a:r>
            <a:r>
              <a:rPr lang="en-US" sz="1200" b="1" dirty="0" smtClean="0"/>
              <a:t>/</a:t>
            </a:r>
          </a:p>
          <a:p>
            <a:pPr marL="342900" indent="-342900">
              <a:buFont typeface="+mj-lt"/>
              <a:buAutoNum type="arabicPeriod"/>
            </a:pPr>
            <a:r>
              <a:rPr lang="en-US" sz="1200" b="1" dirty="0">
                <a:solidFill>
                  <a:srgbClr val="000000"/>
                </a:solidFill>
              </a:rPr>
              <a:t>GET http://</a:t>
            </a:r>
            <a:r>
              <a:rPr lang="en-US" sz="1200" b="1" dirty="0" smtClean="0">
                <a:solidFill>
                  <a:srgbClr val="000000"/>
                </a:solidFill>
              </a:rPr>
              <a:t>betradar.com/</a:t>
            </a:r>
          </a:p>
          <a:p>
            <a:pPr marL="342900" indent="-342900">
              <a:buFont typeface="+mj-lt"/>
              <a:buAutoNum type="arabicPeriod"/>
            </a:pPr>
            <a:r>
              <a:rPr lang="en-US" sz="1200" b="1" dirty="0"/>
              <a:t>GET http://</a:t>
            </a:r>
            <a:r>
              <a:rPr lang="en-US" sz="1200" b="1" dirty="0" err="1" smtClean="0"/>
              <a:t>displaymarketplace.com</a:t>
            </a:r>
            <a:r>
              <a:rPr lang="en-US" sz="1200" b="1" dirty="0" smtClean="0"/>
              <a:t>/</a:t>
            </a:r>
            <a:endParaRPr lang="en-US" sz="1200" b="1" dirty="0"/>
          </a:p>
        </p:txBody>
      </p:sp>
      <p:sp>
        <p:nvSpPr>
          <p:cNvPr id="32" name="Rectangle 31"/>
          <p:cNvSpPr/>
          <p:nvPr/>
        </p:nvSpPr>
        <p:spPr>
          <a:xfrm>
            <a:off x="4412059" y="5611914"/>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err="1" smtClean="0"/>
              <a:t>clickable.net</a:t>
            </a:r>
            <a:r>
              <a:rPr lang="en-US" sz="1200" b="1" dirty="0" smtClean="0"/>
              <a:t>/</a:t>
            </a:r>
          </a:p>
          <a:p>
            <a:pPr marL="342900" indent="-342900">
              <a:buFont typeface="+mj-lt"/>
              <a:buAutoNum type="arabicPeriod"/>
            </a:pPr>
            <a:r>
              <a:rPr lang="en-US" sz="1200" b="1" dirty="0"/>
              <a:t>GET http://</a:t>
            </a:r>
            <a:r>
              <a:rPr lang="en-US" sz="1200" b="1" dirty="0" err="1" smtClean="0"/>
              <a:t>vuiviet.vn</a:t>
            </a:r>
            <a:r>
              <a:rPr lang="en-US" sz="1200" b="1" dirty="0" smtClean="0"/>
              <a:t>/</a:t>
            </a:r>
          </a:p>
          <a:p>
            <a:pPr marL="342900" indent="-342900">
              <a:buFont typeface="+mj-lt"/>
              <a:buAutoNum type="arabicPeriod"/>
            </a:pPr>
            <a:r>
              <a:rPr lang="en-US" sz="1200" b="1" dirty="0" smtClean="0">
                <a:solidFill>
                  <a:srgbClr val="000000"/>
                </a:solidFill>
              </a:rPr>
              <a:t>GET </a:t>
            </a:r>
            <a:r>
              <a:rPr lang="en-US" sz="1200" b="1" dirty="0">
                <a:solidFill>
                  <a:srgbClr val="000000"/>
                </a:solidFill>
              </a:rPr>
              <a:t>http://</a:t>
            </a:r>
            <a:r>
              <a:rPr lang="en-US" sz="1200" b="1" dirty="0" smtClean="0">
                <a:solidFill>
                  <a:srgbClr val="000000"/>
                </a:solidFill>
              </a:rPr>
              <a:t>homedepotemail.com/ </a:t>
            </a:r>
            <a:endParaRPr lang="en-US" sz="1200" b="1" dirty="0">
              <a:solidFill>
                <a:srgbClr val="000000"/>
              </a:solidFill>
            </a:endParaRPr>
          </a:p>
          <a:p>
            <a:pPr marL="342900" indent="-342900">
              <a:buFont typeface="+mj-lt"/>
              <a:buAutoNum type="arabicPeriod"/>
            </a:pPr>
            <a:r>
              <a:rPr lang="en-US" sz="1200" b="1" dirty="0"/>
              <a:t>GET http://</a:t>
            </a:r>
            <a:r>
              <a:rPr lang="en-US" sz="1200" b="1" dirty="0" err="1"/>
              <a:t>css-</a:t>
            </a:r>
            <a:r>
              <a:rPr lang="en-US" sz="1200" b="1" dirty="0" err="1" smtClean="0"/>
              <a:t>tricks.com</a:t>
            </a:r>
            <a:r>
              <a:rPr lang="en-US" sz="1200" b="1" dirty="0" smtClean="0"/>
              <a:t>/</a:t>
            </a:r>
            <a:endParaRPr lang="en-US" sz="1200" b="1" dirty="0"/>
          </a:p>
        </p:txBody>
      </p:sp>
    </p:spTree>
    <p:extLst>
      <p:ext uri="{BB962C8B-B14F-4D97-AF65-F5344CB8AC3E}">
        <p14:creationId xmlns:p14="http://schemas.microsoft.com/office/powerpoint/2010/main" val="12773094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4379913" y="4788581"/>
            <a:ext cx="385762" cy="257175"/>
          </a:xfrm>
          <a:prstGeom prst="rect">
            <a:avLst/>
          </a:prstGeom>
        </p:spPr>
        <p:txBody>
          <a:bodyPr/>
          <a:lstStyle/>
          <a:p>
            <a:fld id="{EC64C1FF-3550-C84E-9976-9929D46DF20B}" type="slidenum">
              <a:rPr lang="en-US" smtClean="0"/>
              <a:pPr/>
              <a:t>65</a:t>
            </a:fld>
            <a:endParaRPr lang="en-US" dirty="0"/>
          </a:p>
        </p:txBody>
      </p:sp>
      <p:sp>
        <p:nvSpPr>
          <p:cNvPr id="5" name="Title 4"/>
          <p:cNvSpPr>
            <a:spLocks noGrp="1"/>
          </p:cNvSpPr>
          <p:nvPr>
            <p:ph type="title" idx="4294967295"/>
          </p:nvPr>
        </p:nvSpPr>
        <p:spPr>
          <a:xfrm>
            <a:off x="0" y="9525"/>
            <a:ext cx="9144000" cy="857250"/>
          </a:xfrm>
        </p:spPr>
        <p:txBody>
          <a:bodyPr/>
          <a:lstStyle/>
          <a:p>
            <a:r>
              <a:rPr lang="en-US" dirty="0" smtClean="0"/>
              <a:t>When is a model ready?  </a:t>
            </a:r>
            <a:endParaRPr lang="en-US" dirty="0"/>
          </a:p>
        </p:txBody>
      </p:sp>
      <p:pic>
        <p:nvPicPr>
          <p:cNvPr id="6" name="Picture 5"/>
          <p:cNvPicPr>
            <a:picLocks noChangeAspect="1"/>
          </p:cNvPicPr>
          <p:nvPr/>
        </p:nvPicPr>
        <p:blipFill rotWithShape="1">
          <a:blip r:embed="rId2"/>
          <a:srcRect t="17817"/>
          <a:stretch/>
        </p:blipFill>
        <p:spPr>
          <a:xfrm>
            <a:off x="1207287" y="720057"/>
            <a:ext cx="6776812" cy="4227064"/>
          </a:xfrm>
          <a:prstGeom prst="rect">
            <a:avLst/>
          </a:prstGeom>
        </p:spPr>
      </p:pic>
    </p:spTree>
    <p:extLst>
      <p:ext uri="{BB962C8B-B14F-4D97-AF65-F5344CB8AC3E}">
        <p14:creationId xmlns:p14="http://schemas.microsoft.com/office/powerpoint/2010/main" val="18216920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Tool - </a:t>
            </a:r>
            <a:r>
              <a:rPr lang="en-US" dirty="0" err="1" smtClean="0"/>
              <a:t>Aktaion</a:t>
            </a:r>
            <a:endParaRPr lang="en-US" dirty="0"/>
          </a:p>
        </p:txBody>
      </p:sp>
      <p:sp>
        <p:nvSpPr>
          <p:cNvPr id="3" name="Content Placeholder 2"/>
          <p:cNvSpPr>
            <a:spLocks noGrp="1"/>
          </p:cNvSpPr>
          <p:nvPr>
            <p:ph idx="1"/>
          </p:nvPr>
        </p:nvSpPr>
        <p:spPr/>
        <p:txBody>
          <a:bodyPr>
            <a:normAutofit lnSpcReduction="10000"/>
          </a:bodyPr>
          <a:lstStyle/>
          <a:p>
            <a:pPr>
              <a:buFontTx/>
              <a:buChar char="-"/>
            </a:pPr>
            <a:r>
              <a:rPr lang="en-US" sz="2800" dirty="0" smtClean="0"/>
              <a:t>Based on Java</a:t>
            </a:r>
          </a:p>
          <a:p>
            <a:pPr>
              <a:buFontTx/>
              <a:buChar char="-"/>
            </a:pPr>
            <a:r>
              <a:rPr lang="en-US" sz="2800" dirty="0" err="1" smtClean="0"/>
              <a:t>Github</a:t>
            </a:r>
            <a:r>
              <a:rPr lang="en-US" sz="2800" dirty="0" smtClean="0"/>
              <a:t>: </a:t>
            </a:r>
            <a:r>
              <a:rPr lang="en-US" sz="2800" u="sng" dirty="0">
                <a:hlinkClick r:id="rId2"/>
              </a:rPr>
              <a:t>https://github.com/jzadeh/Aktaion</a:t>
            </a:r>
            <a:r>
              <a:rPr lang="en-US" sz="2800" dirty="0"/>
              <a:t> </a:t>
            </a:r>
            <a:endParaRPr lang="en-US" sz="2800" dirty="0" smtClean="0"/>
          </a:p>
          <a:p>
            <a:pPr>
              <a:buFontTx/>
              <a:buChar char="-"/>
            </a:pPr>
            <a:r>
              <a:rPr lang="en-US" sz="2800" dirty="0" smtClean="0"/>
              <a:t>- Developed using Apache Spark </a:t>
            </a:r>
            <a:r>
              <a:rPr lang="en-US" sz="2800" dirty="0" err="1" smtClean="0"/>
              <a:t>notebook</a:t>
            </a:r>
            <a:r>
              <a:rPr lang="en-US" sz="2800" dirty="0" err="1" smtClean="0">
                <a:solidFill>
                  <a:srgbClr val="3366FF"/>
                </a:solidFill>
                <a:hlinkClick r:id="rId3"/>
              </a:rPr>
              <a:t>https</a:t>
            </a:r>
            <a:r>
              <a:rPr lang="en-US" sz="2800" dirty="0" smtClean="0">
                <a:solidFill>
                  <a:srgbClr val="3366FF"/>
                </a:solidFill>
                <a:hlinkClick r:id="rId3"/>
              </a:rPr>
              <a:t>://github.com/andypetrella/spark-notebook</a:t>
            </a:r>
            <a:endParaRPr lang="en-US" sz="2800" dirty="0" smtClean="0">
              <a:solidFill>
                <a:srgbClr val="3366FF"/>
              </a:solidFill>
            </a:endParaRPr>
          </a:p>
          <a:p>
            <a:pPr>
              <a:buFontTx/>
              <a:buChar char="-"/>
            </a:pPr>
            <a:r>
              <a:rPr lang="en-US" sz="2800" dirty="0" smtClean="0"/>
              <a:t>Leverages </a:t>
            </a:r>
            <a:r>
              <a:rPr lang="en-US" sz="2800" dirty="0"/>
              <a:t>the use of </a:t>
            </a:r>
            <a:r>
              <a:rPr lang="en-US" sz="2800" u="sng" dirty="0">
                <a:hlinkClick r:id="rId4"/>
              </a:rPr>
              <a:t>Apache Spark</a:t>
            </a:r>
            <a:r>
              <a:rPr lang="en-US" sz="2800" dirty="0"/>
              <a:t> an open source  distributed computing framework which allows scalable data processing </a:t>
            </a:r>
            <a:endParaRPr lang="en-US" sz="2800" dirty="0" smtClean="0"/>
          </a:p>
          <a:p>
            <a:pPr>
              <a:buFontTx/>
              <a:buChar char="-"/>
            </a:pPr>
            <a:r>
              <a:rPr lang="en-US" sz="2800" dirty="0" smtClean="0"/>
              <a:t>Uses Apache Spark </a:t>
            </a:r>
            <a:r>
              <a:rPr lang="en-US" sz="2800" dirty="0" err="1" smtClean="0"/>
              <a:t>Milib</a:t>
            </a:r>
            <a:r>
              <a:rPr lang="en-US" sz="2800" dirty="0" smtClean="0"/>
              <a:t> </a:t>
            </a:r>
            <a:r>
              <a:rPr lang="en-US" sz="2800" dirty="0"/>
              <a:t>machine learning library for analytics. </a:t>
            </a:r>
          </a:p>
        </p:txBody>
      </p:sp>
    </p:spTree>
    <p:extLst>
      <p:ext uri="{BB962C8B-B14F-4D97-AF65-F5344CB8AC3E}">
        <p14:creationId xmlns:p14="http://schemas.microsoft.com/office/powerpoint/2010/main" val="38865032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Tool - </a:t>
            </a:r>
            <a:r>
              <a:rPr lang="en-US" dirty="0" err="1" smtClean="0"/>
              <a:t>Aktaion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Processes input from PCAPs, BRO, </a:t>
            </a:r>
            <a:r>
              <a:rPr lang="en-US" dirty="0" err="1" smtClean="0"/>
              <a:t>proxys</a:t>
            </a:r>
            <a:r>
              <a:rPr lang="en-US" dirty="0" smtClean="0"/>
              <a:t> &amp; firewall logs. </a:t>
            </a:r>
          </a:p>
          <a:p>
            <a:r>
              <a:rPr lang="en-US" dirty="0" smtClean="0"/>
              <a:t>Mines </a:t>
            </a:r>
            <a:r>
              <a:rPr lang="en-US" dirty="0"/>
              <a:t>and </a:t>
            </a:r>
            <a:r>
              <a:rPr lang="en-US" dirty="0" smtClean="0"/>
              <a:t>displays </a:t>
            </a:r>
            <a:r>
              <a:rPr lang="en-US" dirty="0"/>
              <a:t>relationships of Micro behaviors particular to </a:t>
            </a:r>
            <a:r>
              <a:rPr lang="en-US" dirty="0" err="1"/>
              <a:t>ransomware</a:t>
            </a:r>
            <a:r>
              <a:rPr lang="en-US" dirty="0"/>
              <a:t> </a:t>
            </a:r>
            <a:r>
              <a:rPr lang="en-US" dirty="0" smtClean="0"/>
              <a:t>traffic.</a:t>
            </a:r>
          </a:p>
          <a:p>
            <a:r>
              <a:rPr lang="en-US" dirty="0" smtClean="0"/>
              <a:t>Produces two results</a:t>
            </a:r>
          </a:p>
          <a:p>
            <a:pPr marL="0" indent="0">
              <a:buNone/>
            </a:pPr>
            <a:r>
              <a:rPr lang="en-US" dirty="0"/>
              <a:t>	</a:t>
            </a:r>
            <a:r>
              <a:rPr lang="en-US" dirty="0" smtClean="0"/>
              <a:t>- Risk core based on algorithm learning</a:t>
            </a:r>
          </a:p>
          <a:p>
            <a:pPr marL="0" indent="0">
              <a:buNone/>
            </a:pPr>
            <a:r>
              <a:rPr lang="en-US" dirty="0"/>
              <a:t>	</a:t>
            </a:r>
            <a:r>
              <a:rPr lang="en-US" dirty="0" smtClean="0"/>
              <a:t>- Feature vector from analysis</a:t>
            </a:r>
          </a:p>
          <a:p>
            <a:pPr marL="0" indent="0">
              <a:buNone/>
            </a:pPr>
            <a:r>
              <a:rPr lang="en-US" dirty="0" smtClean="0"/>
              <a:t>*Output in .JSON for further use and interoperability with other tools or technologies. </a:t>
            </a:r>
          </a:p>
          <a:p>
            <a:pPr marL="0" indent="0">
              <a:buNone/>
            </a:pP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3983021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POC</a:t>
            </a:r>
          </a:p>
        </p:txBody>
      </p:sp>
      <p:sp>
        <p:nvSpPr>
          <p:cNvPr id="3" name="Content Placeholder 2"/>
          <p:cNvSpPr>
            <a:spLocks noGrp="1"/>
          </p:cNvSpPr>
          <p:nvPr>
            <p:ph idx="1"/>
          </p:nvPr>
        </p:nvSpPr>
        <p:spPr/>
        <p:txBody>
          <a:bodyPr/>
          <a:lstStyle/>
          <a:p>
            <a:r>
              <a:rPr lang="en-US" dirty="0" smtClean="0"/>
              <a:t>The Tool</a:t>
            </a:r>
          </a:p>
          <a:p>
            <a:pPr marL="0" indent="0">
              <a:buNone/>
            </a:pPr>
            <a:endParaRPr lang="en-US" dirty="0"/>
          </a:p>
        </p:txBody>
      </p:sp>
      <p:pic>
        <p:nvPicPr>
          <p:cNvPr id="4" name="Picture 3" descr="Screen Shot 2016-07-26 at 8.44.57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68" y="2349499"/>
            <a:ext cx="7987532" cy="2559009"/>
          </a:xfrm>
          <a:prstGeom prst="rect">
            <a:avLst/>
          </a:prstGeom>
        </p:spPr>
      </p:pic>
    </p:spTree>
    <p:extLst>
      <p:ext uri="{BB962C8B-B14F-4D97-AF65-F5344CB8AC3E}">
        <p14:creationId xmlns:p14="http://schemas.microsoft.com/office/powerpoint/2010/main" val="1941617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descr="Screen Shot 2016-08-03 at 12.47.17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18" y="1417638"/>
            <a:ext cx="8155882" cy="5102161"/>
          </a:xfrm>
          <a:prstGeom prst="rect">
            <a:avLst/>
          </a:prstGeom>
        </p:spPr>
      </p:pic>
    </p:spTree>
    <p:extLst>
      <p:ext uri="{BB962C8B-B14F-4D97-AF65-F5344CB8AC3E}">
        <p14:creationId xmlns:p14="http://schemas.microsoft.com/office/powerpoint/2010/main" val="1236399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pic>
        <p:nvPicPr>
          <p:cNvPr id="4" name="Picture 3" descr="Screen Shot 2016-07-02 at 3.02.06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09" y="1582950"/>
            <a:ext cx="7875691" cy="4293602"/>
          </a:xfrm>
          <a:prstGeom prst="rect">
            <a:avLst/>
          </a:prstGeom>
        </p:spPr>
      </p:pic>
    </p:spTree>
    <p:extLst>
      <p:ext uri="{BB962C8B-B14F-4D97-AF65-F5344CB8AC3E}">
        <p14:creationId xmlns:p14="http://schemas.microsoft.com/office/powerpoint/2010/main" val="826835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Ransomware prevention items (Risk Scores --&gt; GPO, ACLs)</a:t>
            </a:r>
          </a:p>
        </p:txBody>
      </p:sp>
      <p:pic>
        <p:nvPicPr>
          <p:cNvPr id="5" name="Picture 4" descr="Aktaion1fin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08" y="1581449"/>
            <a:ext cx="8847881" cy="1225251"/>
          </a:xfrm>
          <a:prstGeom prst="rect">
            <a:avLst/>
          </a:prstGeom>
        </p:spPr>
      </p:pic>
      <p:pic>
        <p:nvPicPr>
          <p:cNvPr id="6" name="Picture 5" descr="Aktaion2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08" y="2696826"/>
            <a:ext cx="8847881" cy="3709087"/>
          </a:xfrm>
          <a:prstGeom prst="rect">
            <a:avLst/>
          </a:prstGeom>
        </p:spPr>
      </p:pic>
    </p:spTree>
    <p:extLst>
      <p:ext uri="{BB962C8B-B14F-4D97-AF65-F5344CB8AC3E}">
        <p14:creationId xmlns:p14="http://schemas.microsoft.com/office/powerpoint/2010/main" val="12497397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Ransomware prevention items (Risk Scores --&gt; GPO, ACLs)</a:t>
            </a:r>
          </a:p>
        </p:txBody>
      </p:sp>
      <p:pic>
        <p:nvPicPr>
          <p:cNvPr id="4" name="Content Placeholder 3" descr="aktaionGPO.PNG"/>
          <p:cNvPicPr>
            <a:picLocks noGrp="1" noChangeAspect="1"/>
          </p:cNvPicPr>
          <p:nvPr>
            <p:ph idx="1"/>
          </p:nvPr>
        </p:nvPicPr>
        <p:blipFill>
          <a:blip r:embed="rId2">
            <a:extLst>
              <a:ext uri="{28A0092B-C50C-407E-A947-70E740481C1C}">
                <a14:useLocalDpi xmlns:a14="http://schemas.microsoft.com/office/drawing/2010/main" val="0"/>
              </a:ext>
            </a:extLst>
          </a:blip>
          <a:srcRect t="8861" b="8861"/>
          <a:stretch>
            <a:fillRect/>
          </a:stretch>
        </p:blipFill>
        <p:spPr/>
      </p:pic>
    </p:spTree>
    <p:extLst>
      <p:ext uri="{BB962C8B-B14F-4D97-AF65-F5344CB8AC3E}">
        <p14:creationId xmlns:p14="http://schemas.microsoft.com/office/powerpoint/2010/main" val="9429360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Defense</a:t>
            </a:r>
            <a:endParaRPr lang="en-US" dirty="0"/>
          </a:p>
        </p:txBody>
      </p:sp>
      <p:sp>
        <p:nvSpPr>
          <p:cNvPr id="3" name="Content Placeholder 2"/>
          <p:cNvSpPr>
            <a:spLocks noGrp="1"/>
          </p:cNvSpPr>
          <p:nvPr>
            <p:ph idx="1"/>
          </p:nvPr>
        </p:nvSpPr>
        <p:spPr/>
        <p:txBody>
          <a:bodyPr>
            <a:normAutofit lnSpcReduction="10000"/>
          </a:bodyPr>
          <a:lstStyle/>
          <a:p>
            <a:r>
              <a:rPr lang="en-US" dirty="0" smtClean="0"/>
              <a:t>Output can be used to further application of defensive measures such as: </a:t>
            </a:r>
          </a:p>
          <a:p>
            <a:pPr marL="0" indent="0">
              <a:buNone/>
            </a:pPr>
            <a:r>
              <a:rPr lang="en-US" dirty="0"/>
              <a:t>	</a:t>
            </a:r>
            <a:r>
              <a:rPr lang="en-US" dirty="0" smtClean="0"/>
              <a:t>- ACL</a:t>
            </a:r>
          </a:p>
          <a:p>
            <a:pPr marL="0" indent="0">
              <a:buNone/>
            </a:pPr>
            <a:r>
              <a:rPr lang="en-US" dirty="0"/>
              <a:t>	</a:t>
            </a:r>
            <a:r>
              <a:rPr lang="en-US" dirty="0" smtClean="0"/>
              <a:t>- Group Policy in Windows Active Directory</a:t>
            </a:r>
          </a:p>
          <a:p>
            <a:pPr marL="0" indent="0">
              <a:buNone/>
            </a:pPr>
            <a:r>
              <a:rPr lang="en-US" dirty="0"/>
              <a:t>	</a:t>
            </a:r>
            <a:r>
              <a:rPr lang="en-US" dirty="0" smtClean="0"/>
              <a:t>- </a:t>
            </a:r>
            <a:r>
              <a:rPr lang="en-US" dirty="0" err="1" smtClean="0"/>
              <a:t>Blackists</a:t>
            </a:r>
            <a:endParaRPr lang="en-US" dirty="0" smtClean="0"/>
          </a:p>
          <a:p>
            <a:pPr marL="0" indent="0">
              <a:buNone/>
            </a:pPr>
            <a:r>
              <a:rPr lang="en-US" dirty="0"/>
              <a:t>	</a:t>
            </a:r>
            <a:r>
              <a:rPr lang="en-US" dirty="0" smtClean="0"/>
              <a:t>- Snort</a:t>
            </a:r>
          </a:p>
          <a:p>
            <a:pPr marL="0" indent="0">
              <a:buNone/>
            </a:pPr>
            <a:r>
              <a:rPr lang="en-US" dirty="0"/>
              <a:t>	</a:t>
            </a:r>
            <a:r>
              <a:rPr lang="en-US" dirty="0" smtClean="0"/>
              <a:t>- Bro signatures</a:t>
            </a:r>
          </a:p>
          <a:p>
            <a:pPr marL="0" indent="0">
              <a:buNone/>
            </a:pPr>
            <a:r>
              <a:rPr lang="en-US" dirty="0"/>
              <a:t>	</a:t>
            </a:r>
          </a:p>
        </p:txBody>
      </p:sp>
    </p:spTree>
    <p:extLst>
      <p:ext uri="{BB962C8B-B14F-4D97-AF65-F5344CB8AC3E}">
        <p14:creationId xmlns:p14="http://schemas.microsoft.com/office/powerpoint/2010/main" val="21903491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Conclusion</a:t>
            </a:r>
          </a:p>
        </p:txBody>
      </p:sp>
      <p:sp>
        <p:nvSpPr>
          <p:cNvPr id="3" name="Content Placeholder 2"/>
          <p:cNvSpPr>
            <a:spLocks noGrp="1"/>
          </p:cNvSpPr>
          <p:nvPr>
            <p:ph idx="1"/>
          </p:nvPr>
        </p:nvSpPr>
        <p:spPr/>
        <p:txBody>
          <a:bodyPr>
            <a:normAutofit fontScale="85000" lnSpcReduction="20000"/>
          </a:bodyPr>
          <a:lstStyle/>
          <a:p>
            <a:pPr>
              <a:buFontTx/>
              <a:buChar char="-"/>
            </a:pPr>
            <a:r>
              <a:rPr lang="en-US" dirty="0" smtClean="0"/>
              <a:t>Use of Machine Learning techniques can enhance detection and defense technologies. </a:t>
            </a:r>
          </a:p>
          <a:p>
            <a:pPr>
              <a:buFontTx/>
              <a:buChar char="-"/>
            </a:pPr>
            <a:r>
              <a:rPr lang="en-US" dirty="0" smtClean="0"/>
              <a:t>Signature less approach is the way of the present/future as conventional static signature based approach is insufficient</a:t>
            </a:r>
          </a:p>
          <a:p>
            <a:pPr>
              <a:buFontTx/>
              <a:buChar char="-"/>
            </a:pPr>
            <a:r>
              <a:rPr lang="en-US" dirty="0" smtClean="0"/>
              <a:t>Use of Behavioral Analytic techniques provides an expansion into multiple items previously not considered in detection and defense technologies. </a:t>
            </a:r>
          </a:p>
          <a:p>
            <a:pPr>
              <a:buFontTx/>
              <a:buChar char="-"/>
            </a:pPr>
            <a:r>
              <a:rPr lang="en-US" dirty="0" smtClean="0"/>
              <a:t>Combination of Machine Learning/Analytics streamlines analysis and detection when processing multiple sources of events or multiple micro behaviors present in individual events. </a:t>
            </a:r>
          </a:p>
          <a:p>
            <a:pPr marL="0" indent="0">
              <a:buNone/>
            </a:pPr>
            <a:endParaRPr lang="en-US" dirty="0"/>
          </a:p>
        </p:txBody>
      </p:sp>
    </p:spTree>
    <p:extLst>
      <p:ext uri="{BB962C8B-B14F-4D97-AF65-F5344CB8AC3E}">
        <p14:creationId xmlns:p14="http://schemas.microsoft.com/office/powerpoint/2010/main" val="7882646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FUTURE </a:t>
            </a:r>
            <a:br>
              <a:rPr lang="en-US" dirty="0" smtClean="0"/>
            </a:br>
            <a:r>
              <a:rPr lang="en-US" dirty="0" smtClean="0"/>
              <a:t>CHIRON HOME BASED ML IDS</a:t>
            </a:r>
            <a:endParaRPr lang="en-US" dirty="0"/>
          </a:p>
        </p:txBody>
      </p:sp>
      <p:sp>
        <p:nvSpPr>
          <p:cNvPr id="3" name="Content Placeholder 2"/>
          <p:cNvSpPr>
            <a:spLocks noGrp="1"/>
          </p:cNvSpPr>
          <p:nvPr>
            <p:ph idx="1"/>
          </p:nvPr>
        </p:nvSpPr>
        <p:spPr/>
        <p:txBody>
          <a:bodyPr/>
          <a:lstStyle/>
          <a:p>
            <a:r>
              <a:rPr lang="en-US" dirty="0" smtClean="0"/>
              <a:t>Chiron combines analytics with machine learning.</a:t>
            </a:r>
          </a:p>
          <a:p>
            <a:r>
              <a:rPr lang="en-US" dirty="0" smtClean="0"/>
              <a:t>Designed for home networks, place with no or limited vision and very vulnerable</a:t>
            </a:r>
          </a:p>
          <a:p>
            <a:r>
              <a:rPr lang="en-US" dirty="0" smtClean="0"/>
              <a:t>Aktaionv2 is will be the ML engine behind threat detection</a:t>
            </a:r>
            <a:endParaRPr lang="en-US" dirty="0"/>
          </a:p>
        </p:txBody>
      </p:sp>
    </p:spTree>
    <p:extLst>
      <p:ext uri="{BB962C8B-B14F-4D97-AF65-F5344CB8AC3E}">
        <p14:creationId xmlns:p14="http://schemas.microsoft.com/office/powerpoint/2010/main" val="106353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CHIRON SCREEN SHOTS</a:t>
            </a:r>
            <a:endParaRPr lang="en-US" dirty="0"/>
          </a:p>
        </p:txBody>
      </p:sp>
    </p:spTree>
    <p:extLst>
      <p:ext uri="{BB962C8B-B14F-4D97-AF65-F5344CB8AC3E}">
        <p14:creationId xmlns:p14="http://schemas.microsoft.com/office/powerpoint/2010/main" val="914634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1"/>
          </p:nvPr>
        </p:nvSpPr>
        <p:spPr/>
        <p:txBody>
          <a:bodyPr/>
          <a:lstStyle/>
          <a:p>
            <a:r>
              <a:rPr lang="en-US" dirty="0" smtClean="0"/>
              <a:t>Joseph </a:t>
            </a:r>
            <a:r>
              <a:rPr lang="en-US" dirty="0" err="1" smtClean="0"/>
              <a:t>Zadeh</a:t>
            </a:r>
            <a:r>
              <a:rPr lang="en-US" dirty="0" smtClean="0"/>
              <a:t> @</a:t>
            </a:r>
            <a:r>
              <a:rPr lang="en-US" dirty="0" err="1" smtClean="0"/>
              <a:t>josephZadeh</a:t>
            </a:r>
            <a:endParaRPr lang="en-US" dirty="0" smtClean="0"/>
          </a:p>
          <a:p>
            <a:r>
              <a:rPr lang="en-US" dirty="0" smtClean="0"/>
              <a:t>Rod Soto @</a:t>
            </a:r>
            <a:r>
              <a:rPr lang="en-US" dirty="0" err="1" smtClean="0"/>
              <a:t>rodsoto</a:t>
            </a:r>
            <a:endParaRPr lang="en-US" dirty="0"/>
          </a:p>
        </p:txBody>
      </p:sp>
    </p:spTree>
    <p:extLst>
      <p:ext uri="{BB962C8B-B14F-4D97-AF65-F5344CB8AC3E}">
        <p14:creationId xmlns:p14="http://schemas.microsoft.com/office/powerpoint/2010/main" val="5531659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425544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ent Arrow 12"/>
          <p:cNvSpPr/>
          <p:nvPr/>
        </p:nvSpPr>
        <p:spPr>
          <a:xfrm>
            <a:off x="3682400" y="4411064"/>
            <a:ext cx="1852281" cy="513120"/>
          </a:xfrm>
          <a:prstGeom prst="bentArrow">
            <a:avLst>
              <a:gd name="adj1" fmla="val 8890"/>
              <a:gd name="adj2" fmla="val 22071"/>
              <a:gd name="adj3" fmla="val 30858"/>
              <a:gd name="adj4" fmla="val 43750"/>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32651" y="759692"/>
            <a:ext cx="1863518" cy="131341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Adaptive Filter (Crowd sourced Popularity Metrics)</a:t>
            </a:r>
            <a:endParaRPr lang="en-US" dirty="0"/>
          </a:p>
        </p:txBody>
      </p:sp>
      <p:sp>
        <p:nvSpPr>
          <p:cNvPr id="10" name="Rectangle 9"/>
          <p:cNvSpPr/>
          <p:nvPr/>
        </p:nvSpPr>
        <p:spPr>
          <a:xfrm>
            <a:off x="4035645" y="638739"/>
            <a:ext cx="4651155" cy="331040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External Domain/IP Profile</a:t>
            </a:r>
            <a:endParaRPr lang="en-US" dirty="0"/>
          </a:p>
        </p:txBody>
      </p:sp>
      <p:cxnSp>
        <p:nvCxnSpPr>
          <p:cNvPr id="19" name="Straight Arrow Connector 18"/>
          <p:cNvCxnSpPr/>
          <p:nvPr/>
        </p:nvCxnSpPr>
        <p:spPr>
          <a:xfrm>
            <a:off x="111744" y="1442053"/>
            <a:ext cx="9209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896169" y="1442053"/>
            <a:ext cx="11394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07128" y="952652"/>
            <a:ext cx="1158205" cy="369332"/>
          </a:xfrm>
          <a:prstGeom prst="rect">
            <a:avLst/>
          </a:prstGeom>
          <a:noFill/>
        </p:spPr>
        <p:txBody>
          <a:bodyPr wrap="square" rtlCol="0">
            <a:spAutoFit/>
          </a:bodyPr>
          <a:lstStyle/>
          <a:p>
            <a:r>
              <a:rPr lang="en-US" dirty="0" smtClean="0"/>
              <a:t>Data In</a:t>
            </a:r>
            <a:endParaRPr lang="en-US" dirty="0"/>
          </a:p>
        </p:txBody>
      </p:sp>
      <p:sp>
        <p:nvSpPr>
          <p:cNvPr id="31" name="Rectangle 30"/>
          <p:cNvSpPr/>
          <p:nvPr/>
        </p:nvSpPr>
        <p:spPr>
          <a:xfrm>
            <a:off x="1306303" y="2693612"/>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Global Evidence Collection</a:t>
            </a:r>
            <a:endParaRPr lang="en-US" dirty="0"/>
          </a:p>
        </p:txBody>
      </p:sp>
      <p:sp>
        <p:nvSpPr>
          <p:cNvPr id="43" name="Title 1"/>
          <p:cNvSpPr>
            <a:spLocks noGrp="1"/>
          </p:cNvSpPr>
          <p:nvPr>
            <p:ph type="title"/>
          </p:nvPr>
        </p:nvSpPr>
        <p:spPr>
          <a:xfrm>
            <a:off x="457200" y="100832"/>
            <a:ext cx="8229600" cy="428927"/>
          </a:xfrm>
        </p:spPr>
        <p:txBody>
          <a:bodyPr>
            <a:normAutofit fontScale="90000"/>
          </a:bodyPr>
          <a:lstStyle/>
          <a:p>
            <a:r>
              <a:rPr lang="en-US" dirty="0" smtClean="0"/>
              <a:t>C2 Model</a:t>
            </a:r>
            <a:endParaRPr lang="en-US" dirty="0"/>
          </a:p>
        </p:txBody>
      </p:sp>
      <p:cxnSp>
        <p:nvCxnSpPr>
          <p:cNvPr id="44" name="Straight Arrow Connector 43"/>
          <p:cNvCxnSpPr/>
          <p:nvPr/>
        </p:nvCxnSpPr>
        <p:spPr>
          <a:xfrm>
            <a:off x="1908370" y="2073108"/>
            <a:ext cx="0" cy="6205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4463602"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Timing Features</a:t>
            </a:r>
            <a:endParaRPr lang="en-US" dirty="0"/>
          </a:p>
        </p:txBody>
      </p:sp>
      <p:sp>
        <p:nvSpPr>
          <p:cNvPr id="50" name="Rectangle 49"/>
          <p:cNvSpPr/>
          <p:nvPr/>
        </p:nvSpPr>
        <p:spPr>
          <a:xfrm>
            <a:off x="5911705"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Lexical Analysis</a:t>
            </a:r>
            <a:endParaRPr lang="en-US" dirty="0"/>
          </a:p>
        </p:txBody>
      </p:sp>
      <p:sp>
        <p:nvSpPr>
          <p:cNvPr id="51" name="Rectangle 50"/>
          <p:cNvSpPr/>
          <p:nvPr/>
        </p:nvSpPr>
        <p:spPr>
          <a:xfrm>
            <a:off x="7351391" y="1137318"/>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Communication Stats</a:t>
            </a:r>
            <a:endParaRPr lang="en-US" dirty="0"/>
          </a:p>
        </p:txBody>
      </p:sp>
      <p:cxnSp>
        <p:nvCxnSpPr>
          <p:cNvPr id="52" name="Straight Arrow Connector 51"/>
          <p:cNvCxnSpPr/>
          <p:nvPr/>
        </p:nvCxnSpPr>
        <p:spPr>
          <a:xfrm>
            <a:off x="5144401" y="1962645"/>
            <a:ext cx="0" cy="38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551070" y="1997732"/>
            <a:ext cx="1" cy="349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031094" y="1965586"/>
            <a:ext cx="0" cy="2861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4420349" y="2347357"/>
            <a:ext cx="1448103"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Example: Variance of Inter-arrival Times</a:t>
            </a:r>
            <a:endParaRPr lang="en-US" sz="1400" dirty="0"/>
          </a:p>
        </p:txBody>
      </p:sp>
      <p:sp>
        <p:nvSpPr>
          <p:cNvPr id="58" name="TextBox 57"/>
          <p:cNvSpPr txBox="1"/>
          <p:nvPr/>
        </p:nvSpPr>
        <p:spPr>
          <a:xfrm>
            <a:off x="6144749" y="2350193"/>
            <a:ext cx="882022" cy="738664"/>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Example: N-Gram Score</a:t>
            </a:r>
            <a:endParaRPr lang="en-US" sz="1400" dirty="0"/>
          </a:p>
        </p:txBody>
      </p:sp>
      <p:sp>
        <p:nvSpPr>
          <p:cNvPr id="59" name="TextBox 58"/>
          <p:cNvSpPr txBox="1"/>
          <p:nvPr/>
        </p:nvSpPr>
        <p:spPr>
          <a:xfrm>
            <a:off x="7242754" y="2278775"/>
            <a:ext cx="1274279"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400" dirty="0" smtClean="0"/>
              <a:t>Ratio of Bytes In/Bytes Out</a:t>
            </a:r>
            <a:endParaRPr lang="en-US" sz="1400" dirty="0"/>
          </a:p>
        </p:txBody>
      </p:sp>
      <p:cxnSp>
        <p:nvCxnSpPr>
          <p:cNvPr id="65" name="Straight Arrow Connector 64"/>
          <p:cNvCxnSpPr/>
          <p:nvPr/>
        </p:nvCxnSpPr>
        <p:spPr>
          <a:xfrm>
            <a:off x="5295377" y="3088857"/>
            <a:ext cx="757946"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526295" y="3088857"/>
            <a:ext cx="0" cy="26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7154531" y="2801995"/>
            <a:ext cx="878706" cy="609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73" name="Table 72"/>
          <p:cNvGraphicFramePr>
            <a:graphicFrameLocks noGrp="1"/>
          </p:cNvGraphicFramePr>
          <p:nvPr>
            <p:extLst>
              <p:ext uri="{D42A27DB-BD31-4B8C-83A1-F6EECF244321}">
                <p14:modId xmlns:p14="http://schemas.microsoft.com/office/powerpoint/2010/main" val="1437788435"/>
              </p:ext>
            </p:extLst>
          </p:nvPr>
        </p:nvGraphicFramePr>
        <p:xfrm>
          <a:off x="1265333" y="4924184"/>
          <a:ext cx="7251700" cy="1930400"/>
        </p:xfrm>
        <a:graphic>
          <a:graphicData uri="http://schemas.openxmlformats.org/drawingml/2006/table">
            <a:tbl>
              <a:tblPr/>
              <a:tblGrid>
                <a:gridCol w="1866900"/>
                <a:gridCol w="1155700"/>
                <a:gridCol w="1155700"/>
                <a:gridCol w="1104900"/>
                <a:gridCol w="711200"/>
                <a:gridCol w="1257300"/>
              </a:tblGrid>
              <a:tr h="381000">
                <a:tc>
                  <a:txBody>
                    <a:bodyPr/>
                    <a:lstStyle/>
                    <a:p>
                      <a:pPr algn="l" fontAlgn="ctr"/>
                      <a:r>
                        <a:rPr lang="en-US" sz="1200" b="1" i="0" u="none" strike="noStrike">
                          <a:solidFill>
                            <a:srgbClr val="000000"/>
                          </a:solidFill>
                          <a:effectLst/>
                          <a:latin typeface="Calibri"/>
                        </a:rPr>
                        <a:t>Domain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Communication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dirty="0">
                          <a:solidFill>
                            <a:srgbClr val="000000"/>
                          </a:solidFill>
                          <a:effectLst/>
                          <a:latin typeface="Calibri"/>
                        </a:rPr>
                        <a:t>Timing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Layer 7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NLP Score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Analyst Recommendation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r>
              <a:tr h="762000">
                <a:tc>
                  <a:txBody>
                    <a:bodyPr/>
                    <a:lstStyle/>
                    <a:p>
                      <a:pPr algn="l" fontAlgn="ctr"/>
                      <a:r>
                        <a:rPr lang="en-US" sz="1200" b="0" i="0" u="none" strike="noStrike">
                          <a:solidFill>
                            <a:srgbClr val="000000"/>
                          </a:solidFill>
                          <a:effectLst/>
                          <a:latin typeface="Avenir Next Demi Bold"/>
                        </a:rPr>
                        <a:t>www.evil.com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High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200" b="1" i="0" u="none" strike="noStrike">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0" i="0" u="none" strike="noStrike">
                          <a:solidFill>
                            <a:srgbClr val="000000"/>
                          </a:solidFill>
                          <a:effectLst/>
                          <a:latin typeface="Calibri"/>
                        </a:rPr>
                        <a:t>Critical Prioirty:  Communication is active and going unlbocked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571500">
                <a:tc>
                  <a:txBody>
                    <a:bodyPr/>
                    <a:lstStyle/>
                    <a:p>
                      <a:pPr algn="l" fontAlgn="ctr"/>
                      <a:r>
                        <a:rPr lang="en-US" sz="1200" b="0" i="0" u="none" strike="noStrike">
                          <a:solidFill>
                            <a:srgbClr val="000000"/>
                          </a:solidFill>
                          <a:effectLst/>
                          <a:latin typeface="Avenir Next Demi Bold"/>
                        </a:rPr>
                        <a:t>www.khhjdkshj33ejj.com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Moderate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High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en-US" sz="1200" b="0" i="0" u="none" strike="noStrike">
                          <a:solidFill>
                            <a:srgbClr val="000000"/>
                          </a:solidFill>
                          <a:effectLst/>
                          <a:latin typeface="Calibri"/>
                        </a:rPr>
                        <a:t>Low Priority:  Traffic is blocked by firewall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en-US" sz="1200" b="0" i="0" u="none" strike="noStrike" dirty="0" err="1">
                          <a:solidFill>
                            <a:srgbClr val="000000"/>
                          </a:solidFill>
                          <a:effectLst/>
                          <a:latin typeface="Avenir Next Demi Bold"/>
                        </a:rPr>
                        <a:t>www.google.com</a:t>
                      </a:r>
                      <a:endParaRPr lang="en-US" sz="1200" b="0" i="0" u="none" strike="noStrike" dirty="0">
                        <a:solidFill>
                          <a:srgbClr val="000000"/>
                        </a:solidFill>
                        <a:effectLst/>
                        <a:latin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1200" b="1" i="0" u="none" strike="noStrike">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1" i="0" u="none" strike="noStrike">
                          <a:solidFill>
                            <a:srgbClr val="000000"/>
                          </a:solidFill>
                          <a:effectLst/>
                          <a:latin typeface="Calibri"/>
                        </a:rPr>
                        <a:t>No Risk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200" b="0" i="0" u="none" strike="noStrike" dirty="0">
                          <a:solidFill>
                            <a:srgbClr val="000000"/>
                          </a:solidFill>
                          <a:effectLst/>
                          <a:latin typeface="Calibri"/>
                        </a:rPr>
                        <a:t>No Action Needed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sp>
        <p:nvSpPr>
          <p:cNvPr id="87" name="Rectangle 86"/>
          <p:cNvSpPr/>
          <p:nvPr/>
        </p:nvSpPr>
        <p:spPr>
          <a:xfrm>
            <a:off x="5911705" y="3351944"/>
            <a:ext cx="1206921" cy="53927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90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Forensic Enrichment and Score Normalization</a:t>
            </a:r>
            <a:endParaRPr lang="en-US" sz="90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cxnSp>
        <p:nvCxnSpPr>
          <p:cNvPr id="95" name="Straight Arrow Connector 94"/>
          <p:cNvCxnSpPr/>
          <p:nvPr/>
        </p:nvCxnSpPr>
        <p:spPr>
          <a:xfrm>
            <a:off x="1908370" y="3521880"/>
            <a:ext cx="0" cy="1402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31" idx="3"/>
          </p:cNvCxnSpPr>
          <p:nvPr/>
        </p:nvCxnSpPr>
        <p:spPr>
          <a:xfrm flipV="1">
            <a:off x="2548143" y="3089388"/>
            <a:ext cx="1487502" cy="18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5534681" y="4330241"/>
            <a:ext cx="2498556" cy="407419"/>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t>Classification Algorithm</a:t>
            </a:r>
            <a:endParaRPr lang="en-US" dirty="0"/>
          </a:p>
          <a:p>
            <a:pPr algn="ctr"/>
            <a:endParaRPr lang="en-US" dirty="0"/>
          </a:p>
        </p:txBody>
      </p:sp>
      <p:cxnSp>
        <p:nvCxnSpPr>
          <p:cNvPr id="111" name="Straight Arrow Connector 110"/>
          <p:cNvCxnSpPr/>
          <p:nvPr/>
        </p:nvCxnSpPr>
        <p:spPr>
          <a:xfrm>
            <a:off x="6562923" y="3971228"/>
            <a:ext cx="0" cy="359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U-Turn Arrow 11"/>
          <p:cNvSpPr/>
          <p:nvPr/>
        </p:nvSpPr>
        <p:spPr>
          <a:xfrm rot="5400000">
            <a:off x="7653996" y="4885872"/>
            <a:ext cx="1745508" cy="987026"/>
          </a:xfrm>
          <a:prstGeom prst="uturnArrow">
            <a:avLst>
              <a:gd name="adj1" fmla="val 4188"/>
              <a:gd name="adj2" fmla="val 14722"/>
              <a:gd name="adj3" fmla="val 14596"/>
              <a:gd name="adj4" fmla="val 0"/>
              <a:gd name="adj5" fmla="val 48351"/>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2786305" y="4136183"/>
            <a:ext cx="2498680" cy="369332"/>
          </a:xfrm>
          <a:prstGeom prst="rect">
            <a:avLst/>
          </a:prstGeom>
          <a:noFill/>
        </p:spPr>
        <p:txBody>
          <a:bodyPr wrap="square" rtlCol="0">
            <a:spAutoFit/>
          </a:bodyPr>
          <a:lstStyle/>
          <a:p>
            <a:r>
              <a:rPr lang="en-US" dirty="0" smtClean="0"/>
              <a:t>Human Feedback Loop</a:t>
            </a:r>
            <a:endParaRPr lang="en-US" dirty="0"/>
          </a:p>
        </p:txBody>
      </p:sp>
    </p:spTree>
    <p:extLst>
      <p:ext uri="{BB962C8B-B14F-4D97-AF65-F5344CB8AC3E}">
        <p14:creationId xmlns:p14="http://schemas.microsoft.com/office/powerpoint/2010/main" val="1239367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sp>
        <p:nvSpPr>
          <p:cNvPr id="3" name="Content Placeholder 2"/>
          <p:cNvSpPr>
            <a:spLocks noGrp="1"/>
          </p:cNvSpPr>
          <p:nvPr>
            <p:ph idx="1"/>
          </p:nvPr>
        </p:nvSpPr>
        <p:spPr/>
        <p:txBody>
          <a:bodyPr/>
          <a:lstStyle/>
          <a:p>
            <a:pPr marL="0" indent="0">
              <a:buNone/>
            </a:pPr>
            <a:r>
              <a:rPr lang="en-US" dirty="0" smtClean="0"/>
              <a:t>Ransomware is a type of malware that can be covertly installed on a computer without knowledge or intention of the user that restricts access to the infected computer system in some way,[1] and demands that the user pay a ransom to the malware operators to remove the restriction. * Wikipedia</a:t>
            </a:r>
            <a:endParaRPr lang="en-US" dirty="0"/>
          </a:p>
        </p:txBody>
      </p:sp>
    </p:spTree>
    <p:extLst>
      <p:ext uri="{BB962C8B-B14F-4D97-AF65-F5344CB8AC3E}">
        <p14:creationId xmlns:p14="http://schemas.microsoft.com/office/powerpoint/2010/main" val="2592119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Ransomware</a:t>
            </a:r>
            <a:endParaRPr lang="en-US" dirty="0"/>
          </a:p>
        </p:txBody>
      </p:sp>
      <p:pic>
        <p:nvPicPr>
          <p:cNvPr id="4" name="Picture 3" descr="Screen Shot 2016-07-02 at 2.36.14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2" y="1601026"/>
            <a:ext cx="8686800" cy="4971902"/>
          </a:xfrm>
          <a:prstGeom prst="rect">
            <a:avLst/>
          </a:prstGeom>
        </p:spPr>
      </p:pic>
    </p:spTree>
    <p:extLst>
      <p:ext uri="{BB962C8B-B14F-4D97-AF65-F5344CB8AC3E}">
        <p14:creationId xmlns:p14="http://schemas.microsoft.com/office/powerpoint/2010/main" val="129808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6739</TotalTime>
  <Words>4093</Words>
  <Application>Microsoft Macintosh PowerPoint</Application>
  <PresentationFormat>On-screen Show (4:3)</PresentationFormat>
  <Paragraphs>632</Paragraphs>
  <Slides>78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Avenir Next Demi Bold</vt:lpstr>
      <vt:lpstr>Avenir Roman</vt:lpstr>
      <vt:lpstr>Calibri</vt:lpstr>
      <vt:lpstr>ＭＳ Ｐゴシック</vt:lpstr>
      <vt:lpstr>Myriad Pro</vt:lpstr>
      <vt:lpstr>ヒラギノ角ゴ ProN W3</vt:lpstr>
      <vt:lpstr>Arial</vt:lpstr>
      <vt:lpstr>Office Theme</vt:lpstr>
      <vt:lpstr>Signature-less Threat Detection: Mining Microbehaviors to Detect Ransomware (Aktaion)</vt:lpstr>
      <vt:lpstr>$Whoami</vt:lpstr>
      <vt:lpstr>Introduction</vt:lpstr>
      <vt:lpstr>Expressing Microbehaviors in Code: Aktaion V2</vt:lpstr>
      <vt:lpstr>Introduction</vt:lpstr>
      <vt:lpstr>Introduction</vt:lpstr>
      <vt:lpstr>What is Ransomware?</vt:lpstr>
      <vt:lpstr>What is Ransomware</vt:lpstr>
      <vt:lpstr>What is Ransomware</vt:lpstr>
      <vt:lpstr>Ransomware IOCs </vt:lpstr>
      <vt:lpstr>What is Ransomware and why are victims paying?</vt:lpstr>
      <vt:lpstr>Current Ransomware threatscape</vt:lpstr>
      <vt:lpstr>TOR unfortunately a crime enabler</vt:lpstr>
      <vt:lpstr>Ransomware as service Underground crime ecosystem</vt:lpstr>
      <vt:lpstr>Why Bitcoin?</vt:lpstr>
      <vt:lpstr>Why Bitcoin</vt:lpstr>
      <vt:lpstr>TOR </vt:lpstr>
      <vt:lpstr>Guerrilla Machine Learning for Cybersecurity</vt:lpstr>
      <vt:lpstr>Guerrilla Machine Learning for Cybersecurity</vt:lpstr>
      <vt:lpstr>Sequential Behaviors: Exploit Delivery</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Key to ML: Label Your Analysis</vt:lpstr>
      <vt:lpstr>Key to ML: Label Your Analysis</vt:lpstr>
      <vt:lpstr>Modeling Ransomware Behaviors</vt:lpstr>
      <vt:lpstr>Ransomware Delivery and The Modern Threat Surface</vt:lpstr>
      <vt:lpstr>Post Exploit Resources/Research</vt:lpstr>
      <vt:lpstr>Exploit Research</vt:lpstr>
      <vt:lpstr>Exploit Data</vt:lpstr>
      <vt:lpstr>Plan of Attack</vt:lpstr>
      <vt:lpstr>ML For Security = Labeled Malicious or Benign Events</vt:lpstr>
      <vt:lpstr>Workflow</vt:lpstr>
      <vt:lpstr>Aktaion Logical Workflow</vt:lpstr>
      <vt:lpstr>Aktaion Logical Workflow</vt:lpstr>
      <vt:lpstr>Aktaion Logical Workflow</vt:lpstr>
      <vt:lpstr>Finding the Initial Exploit</vt:lpstr>
      <vt:lpstr>Finding the Initial Exploit</vt:lpstr>
      <vt:lpstr>Finding the Initial Exploit</vt:lpstr>
      <vt:lpstr>Finding the Initial Exploit</vt:lpstr>
      <vt:lpstr>Expressing Microbehaviors in Code: Aktaion V1</vt:lpstr>
      <vt:lpstr>Expressing Microbehaviors in Code</vt:lpstr>
      <vt:lpstr>Expressing Microbehaviors in Code: Aktaion V1</vt:lpstr>
      <vt:lpstr>Expressing Microbehaviors in Code: Aktaion V2</vt:lpstr>
      <vt:lpstr>Expressing Microbehaviors in Code: Aktaion V2</vt:lpstr>
      <vt:lpstr>Classifier Trained On Raw Exploit/Benign HTTP Samples</vt:lpstr>
      <vt:lpstr>Classifier Trained On Raw Exploit/Benign HTTP Samples: Random Forest Variable Importance Plot</vt:lpstr>
      <vt:lpstr>Ranking the best ML</vt:lpstr>
      <vt:lpstr>TTPs and Machine Learning</vt:lpstr>
      <vt:lpstr>More Micro Behavior Mining</vt:lpstr>
      <vt:lpstr>Key Micro Behaviors</vt:lpstr>
      <vt:lpstr>Scaling the approach to other problems</vt:lpstr>
      <vt:lpstr>ML + Sequencing the Security DNA</vt:lpstr>
      <vt:lpstr>Advesarial Models</vt:lpstr>
      <vt:lpstr>Advesarial Models</vt:lpstr>
      <vt:lpstr>Cybersecurity Analytics: ROIv1</vt:lpstr>
      <vt:lpstr>Lambda Security</vt:lpstr>
      <vt:lpstr>ML + Sequencing the Security DNA</vt:lpstr>
      <vt:lpstr>When is a model ready?  </vt:lpstr>
      <vt:lpstr>The Tool - Aktaion</vt:lpstr>
      <vt:lpstr>The Tool - Aktaion</vt:lpstr>
      <vt:lpstr>POC</vt:lpstr>
      <vt:lpstr>Results</vt:lpstr>
      <vt:lpstr>- Ransomware prevention items (Risk Scores --&gt; GPO, ACLs)</vt:lpstr>
      <vt:lpstr> Ransomware prevention items (Risk Scores --&gt; GPO, ACLs)</vt:lpstr>
      <vt:lpstr>Active Defense</vt:lpstr>
      <vt:lpstr>- Conclusion</vt:lpstr>
      <vt:lpstr>THE FUTURE  CHIRON HOME BASED ML IDS</vt:lpstr>
      <vt:lpstr>CHIRON SCREEN SHOTS</vt:lpstr>
      <vt:lpstr>Q&amp;A</vt:lpstr>
      <vt:lpstr>Appendix</vt:lpstr>
      <vt:lpstr>C2 Model</vt:lpstr>
    </vt:vector>
  </TitlesOfParts>
  <Company>Splunk</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Signature-less Threat Detection: Mining Microbehaviors to Detect Ransomware (Aktaion)</dc:title>
  <dc:creator>Rod Soto</dc:creator>
  <cp:lastModifiedBy>J Jonus</cp:lastModifiedBy>
  <cp:revision>143</cp:revision>
  <dcterms:created xsi:type="dcterms:W3CDTF">2016-07-02T18:03:20Z</dcterms:created>
  <dcterms:modified xsi:type="dcterms:W3CDTF">2017-12-06T12:06:31Z</dcterms:modified>
</cp:coreProperties>
</file>